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68" r:id="rId3"/>
    <p:sldId id="256" r:id="rId4"/>
    <p:sldId id="269" r:id="rId5"/>
    <p:sldId id="257" r:id="rId6"/>
    <p:sldId id="270" r:id="rId7"/>
    <p:sldId id="259" r:id="rId8"/>
    <p:sldId id="271" r:id="rId9"/>
    <p:sldId id="260" r:id="rId10"/>
    <p:sldId id="272" r:id="rId11"/>
    <p:sldId id="261" r:id="rId12"/>
    <p:sldId id="273" r:id="rId13"/>
    <p:sldId id="262" r:id="rId14"/>
    <p:sldId id="274" r:id="rId15"/>
    <p:sldId id="263" r:id="rId16"/>
    <p:sldId id="277" r:id="rId17"/>
    <p:sldId id="264" r:id="rId18"/>
    <p:sldId id="276" r:id="rId19"/>
    <p:sldId id="278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70285DF-92F4-694A-8910-033FBB99B2F4}" type="datetimeFigureOut">
              <a:rPr lang="ar-EG" smtClean="0"/>
              <a:t>22/06/1447</a:t>
            </a:fld>
            <a:endParaRPr lang="ar-EG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2F10F5-0A76-B740-88BD-2632745981F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5598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F10F5-0A76-B740-88BD-2632745981F6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082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0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08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3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6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2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6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5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6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6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2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3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2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2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95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 /><Relationship Id="rId3" Type="http://schemas.openxmlformats.org/officeDocument/2006/relationships/image" Target="../media/image19.jpeg" /><Relationship Id="rId7" Type="http://schemas.openxmlformats.org/officeDocument/2006/relationships/image" Target="../media/image23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jpeg" /><Relationship Id="rId5" Type="http://schemas.openxmlformats.org/officeDocument/2006/relationships/image" Target="../media/image21.jpeg" /><Relationship Id="rId10" Type="http://schemas.openxmlformats.org/officeDocument/2006/relationships/image" Target="../media/image26.jpeg" /><Relationship Id="rId4" Type="http://schemas.openxmlformats.org/officeDocument/2006/relationships/image" Target="../media/image20.jpeg" /><Relationship Id="rId9" Type="http://schemas.openxmlformats.org/officeDocument/2006/relationships/image" Target="../media/image25.jpe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 /><Relationship Id="rId3" Type="http://schemas.openxmlformats.org/officeDocument/2006/relationships/image" Target="../media/image19.jpeg" /><Relationship Id="rId7" Type="http://schemas.openxmlformats.org/officeDocument/2006/relationships/image" Target="../media/image23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jpeg" /><Relationship Id="rId5" Type="http://schemas.openxmlformats.org/officeDocument/2006/relationships/image" Target="../media/image21.jpeg" /><Relationship Id="rId10" Type="http://schemas.openxmlformats.org/officeDocument/2006/relationships/image" Target="../media/image26.jpeg" /><Relationship Id="rId4" Type="http://schemas.openxmlformats.org/officeDocument/2006/relationships/image" Target="../media/image20.jpeg" /><Relationship Id="rId9" Type="http://schemas.openxmlformats.org/officeDocument/2006/relationships/image" Target="../media/image25.jpe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 /><Relationship Id="rId3" Type="http://schemas.openxmlformats.org/officeDocument/2006/relationships/image" Target="../media/image19.jpeg" /><Relationship Id="rId7" Type="http://schemas.openxmlformats.org/officeDocument/2006/relationships/image" Target="../media/image23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jpeg" /><Relationship Id="rId5" Type="http://schemas.openxmlformats.org/officeDocument/2006/relationships/image" Target="../media/image21.jpeg" /><Relationship Id="rId10" Type="http://schemas.openxmlformats.org/officeDocument/2006/relationships/image" Target="../media/image26.jpeg" /><Relationship Id="rId4" Type="http://schemas.openxmlformats.org/officeDocument/2006/relationships/image" Target="../media/image20.jpeg" /><Relationship Id="rId9" Type="http://schemas.openxmlformats.org/officeDocument/2006/relationships/image" Target="../media/image25.jpe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27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C1F9A-4016-42A7-65D8-956504D045C8}"/>
              </a:ext>
            </a:extLst>
          </p:cNvPr>
          <p:cNvSpPr txBox="1"/>
          <p:nvPr/>
        </p:nvSpPr>
        <p:spPr>
          <a:xfrm>
            <a:off x="4848331" y="-1991808"/>
            <a:ext cx="201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dirty="0"/>
              <a:t>Work Team</a:t>
            </a:r>
            <a:endParaRPr lang="en-US" sz="2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204086-CA3C-E3B6-55D6-A6A82F21F85A}"/>
              </a:ext>
            </a:extLst>
          </p:cNvPr>
          <p:cNvSpPr/>
          <p:nvPr/>
        </p:nvSpPr>
        <p:spPr>
          <a:xfrm>
            <a:off x="-2823410" y="900442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Abd-Elrahman</a:t>
            </a:r>
            <a:r>
              <a:rPr lang="en-AU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Yehya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C3AA60-4651-4D5C-873D-4D77E23FB0CD}"/>
              </a:ext>
            </a:extLst>
          </p:cNvPr>
          <p:cNvSpPr/>
          <p:nvPr/>
        </p:nvSpPr>
        <p:spPr>
          <a:xfrm>
            <a:off x="2426084" y="-2722009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Yasser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862E9-C536-5998-0A49-E8E3C982E1B5}"/>
              </a:ext>
            </a:extLst>
          </p:cNvPr>
          <p:cNvSpPr/>
          <p:nvPr/>
        </p:nvSpPr>
        <p:spPr>
          <a:xfrm>
            <a:off x="4668007" y="-2722009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Mostafa  Ashraf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05B225-6B59-6BBD-036F-73D49238F37B}"/>
              </a:ext>
            </a:extLst>
          </p:cNvPr>
          <p:cNvSpPr/>
          <p:nvPr/>
        </p:nvSpPr>
        <p:spPr>
          <a:xfrm>
            <a:off x="6577645" y="-2722008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Abdallah  Ahmed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750321-E2EA-B287-DBE0-C0FE817EBA0F}"/>
              </a:ext>
            </a:extLst>
          </p:cNvPr>
          <p:cNvSpPr/>
          <p:nvPr/>
        </p:nvSpPr>
        <p:spPr>
          <a:xfrm>
            <a:off x="15197107" y="900442"/>
            <a:ext cx="1775439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Adham Sayed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683FA4-4147-0024-FC1B-CB45AC5EAD56}"/>
              </a:ext>
            </a:extLst>
          </p:cNvPr>
          <p:cNvSpPr/>
          <p:nvPr/>
        </p:nvSpPr>
        <p:spPr>
          <a:xfrm>
            <a:off x="13445339" y="900442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Adel Farooq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455C9-A141-F794-E04C-F4C2BF45FDF1}"/>
              </a:ext>
            </a:extLst>
          </p:cNvPr>
          <p:cNvSpPr txBox="1"/>
          <p:nvPr/>
        </p:nvSpPr>
        <p:spPr>
          <a:xfrm>
            <a:off x="4665504" y="-486566"/>
            <a:ext cx="2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dirty="0"/>
              <a:t>Section Team </a:t>
            </a:r>
            <a:endParaRPr lang="en-US" sz="2400" b="1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6B1ACFA-90A0-6A5A-035B-E8A7CE3B7C07}"/>
              </a:ext>
            </a:extLst>
          </p:cNvPr>
          <p:cNvSpPr/>
          <p:nvPr/>
        </p:nvSpPr>
        <p:spPr>
          <a:xfrm>
            <a:off x="-2823410" y="2018294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Ziad Mostafa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4DAD926-E440-D9BC-2C4E-8F7C805DDA03}"/>
              </a:ext>
            </a:extLst>
          </p:cNvPr>
          <p:cNvSpPr/>
          <p:nvPr/>
        </p:nvSpPr>
        <p:spPr>
          <a:xfrm>
            <a:off x="-2823410" y="3021696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Nasr-Eldeen Elwazery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F52B073-2F35-B058-00D9-07952DB59422}"/>
              </a:ext>
            </a:extLst>
          </p:cNvPr>
          <p:cNvSpPr/>
          <p:nvPr/>
        </p:nvSpPr>
        <p:spPr>
          <a:xfrm>
            <a:off x="-2823410" y="3998778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Ziad Elshafai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888CB3-AC0C-77AD-D1AD-B0A17C651CB8}"/>
              </a:ext>
            </a:extLst>
          </p:cNvPr>
          <p:cNvSpPr/>
          <p:nvPr/>
        </p:nvSpPr>
        <p:spPr>
          <a:xfrm>
            <a:off x="-2823410" y="4975860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Abd-Elmalek Mohammed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C5A14BB-5E64-DED2-D804-441AF84B59DA}"/>
              </a:ext>
            </a:extLst>
          </p:cNvPr>
          <p:cNvSpPr/>
          <p:nvPr/>
        </p:nvSpPr>
        <p:spPr>
          <a:xfrm>
            <a:off x="-2823410" y="6000514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Rahma Ayman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45B72C-75FA-AF40-0D46-4D4F5BC62832}"/>
              </a:ext>
            </a:extLst>
          </p:cNvPr>
          <p:cNvSpPr/>
          <p:nvPr/>
        </p:nvSpPr>
        <p:spPr>
          <a:xfrm>
            <a:off x="2426084" y="7414828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Ahmed 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3CC2060-0052-300A-CEBA-D447FA3EAC39}"/>
              </a:ext>
            </a:extLst>
          </p:cNvPr>
          <p:cNvSpPr/>
          <p:nvPr/>
        </p:nvSpPr>
        <p:spPr>
          <a:xfrm>
            <a:off x="2426084" y="8407076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Ahmed Essam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25E0C04-6FBF-8F91-CDA2-DA7E5684D85B}"/>
              </a:ext>
            </a:extLst>
          </p:cNvPr>
          <p:cNvSpPr/>
          <p:nvPr/>
        </p:nvSpPr>
        <p:spPr>
          <a:xfrm>
            <a:off x="2426084" y="9390503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Youssef Osama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5C7253-F0D3-478E-985C-C13F8E66D82E}"/>
              </a:ext>
            </a:extLst>
          </p:cNvPr>
          <p:cNvSpPr/>
          <p:nvPr/>
        </p:nvSpPr>
        <p:spPr>
          <a:xfrm>
            <a:off x="2448974" y="10373930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Abd-Elrahman Diaa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14FB399-7B7F-94A0-BAAD-D301F3609737}"/>
              </a:ext>
            </a:extLst>
          </p:cNvPr>
          <p:cNvSpPr/>
          <p:nvPr/>
        </p:nvSpPr>
        <p:spPr>
          <a:xfrm>
            <a:off x="2448974" y="11397049"/>
            <a:ext cx="2159297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Fatma Sameh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2E07C85-9BC2-B894-82D5-4BC1E6EB185A}"/>
              </a:ext>
            </a:extLst>
          </p:cNvPr>
          <p:cNvSpPr/>
          <p:nvPr/>
        </p:nvSpPr>
        <p:spPr>
          <a:xfrm>
            <a:off x="4668007" y="7418841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Ahmed Yosri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DD76F27-5F31-944C-5AD7-8096F8000D59}"/>
              </a:ext>
            </a:extLst>
          </p:cNvPr>
          <p:cNvSpPr/>
          <p:nvPr/>
        </p:nvSpPr>
        <p:spPr>
          <a:xfrm>
            <a:off x="4668003" y="8413360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Saleh Sayed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88F8A13-BE7B-C3DD-92B9-351C557CF40E}"/>
              </a:ext>
            </a:extLst>
          </p:cNvPr>
          <p:cNvSpPr/>
          <p:nvPr/>
        </p:nvSpPr>
        <p:spPr>
          <a:xfrm>
            <a:off x="4668004" y="9407944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Kerolos Ibrahim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3849F6B-9078-2C46-EA50-DCD93AB2EE6D}"/>
              </a:ext>
            </a:extLst>
          </p:cNvPr>
          <p:cNvSpPr/>
          <p:nvPr/>
        </p:nvSpPr>
        <p:spPr>
          <a:xfrm>
            <a:off x="4668004" y="10402464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Ibrahim Magdy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ED296D5-39FF-5A9A-0BD2-E0D8F3028CCD}"/>
              </a:ext>
            </a:extLst>
          </p:cNvPr>
          <p:cNvSpPr/>
          <p:nvPr/>
        </p:nvSpPr>
        <p:spPr>
          <a:xfrm>
            <a:off x="4668004" y="11397048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Aya Elsayed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2CCB7A1-7923-8171-750B-F4C7A65AF5D1}"/>
              </a:ext>
            </a:extLst>
          </p:cNvPr>
          <p:cNvSpPr/>
          <p:nvPr/>
        </p:nvSpPr>
        <p:spPr>
          <a:xfrm>
            <a:off x="6577645" y="7414828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Youssef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F8E398-7953-B6B6-A100-F2214FEF93CD}"/>
              </a:ext>
            </a:extLst>
          </p:cNvPr>
          <p:cNvSpPr/>
          <p:nvPr/>
        </p:nvSpPr>
        <p:spPr>
          <a:xfrm>
            <a:off x="6577645" y="8405336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AC3A5F9-F11A-96E7-44F8-6E524842DE4D}"/>
              </a:ext>
            </a:extLst>
          </p:cNvPr>
          <p:cNvSpPr/>
          <p:nvPr/>
        </p:nvSpPr>
        <p:spPr>
          <a:xfrm>
            <a:off x="6577644" y="9399325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Mamdoh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20AB991-7FD4-B37D-74C5-CDA1D516F69E}"/>
              </a:ext>
            </a:extLst>
          </p:cNvPr>
          <p:cNvSpPr/>
          <p:nvPr/>
        </p:nvSpPr>
        <p:spPr>
          <a:xfrm>
            <a:off x="6577644" y="10368383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Salem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DE7EB5C-6ED4-7C5A-93ED-C5CF3726603E}"/>
              </a:ext>
            </a:extLst>
          </p:cNvPr>
          <p:cNvSpPr/>
          <p:nvPr/>
        </p:nvSpPr>
        <p:spPr>
          <a:xfrm>
            <a:off x="6577644" y="11397049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Gana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08797F4A-998A-4F52-AE3B-2B4ED9E4B809}"/>
              </a:ext>
            </a:extLst>
          </p:cNvPr>
          <p:cNvSpPr/>
          <p:nvPr/>
        </p:nvSpPr>
        <p:spPr>
          <a:xfrm>
            <a:off x="8760767" y="7393869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Gamal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D10D35DF-29B6-84F2-D462-1F59FC7BF475}"/>
              </a:ext>
            </a:extLst>
          </p:cNvPr>
          <p:cNvSpPr/>
          <p:nvPr/>
        </p:nvSpPr>
        <p:spPr>
          <a:xfrm>
            <a:off x="8760767" y="8388388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Bassem Rafiq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56BCEDE-0F22-C790-C00B-C53F5554DB20}"/>
              </a:ext>
            </a:extLst>
          </p:cNvPr>
          <p:cNvSpPr/>
          <p:nvPr/>
        </p:nvSpPr>
        <p:spPr>
          <a:xfrm>
            <a:off x="8760767" y="9382029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Elsayed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A4302A-584E-12F8-68E2-E3C761A6B574}"/>
              </a:ext>
            </a:extLst>
          </p:cNvPr>
          <p:cNvSpPr/>
          <p:nvPr/>
        </p:nvSpPr>
        <p:spPr>
          <a:xfrm>
            <a:off x="8822065" y="10351435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Safwat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32F4D0-0244-53E3-D046-20D94058B7F3}"/>
              </a:ext>
            </a:extLst>
          </p:cNvPr>
          <p:cNvSpPr/>
          <p:nvPr/>
        </p:nvSpPr>
        <p:spPr>
          <a:xfrm>
            <a:off x="8828957" y="11372076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Fatima Sharif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ECC4E-86FB-B10E-429E-C66FB99010F2}"/>
              </a:ext>
            </a:extLst>
          </p:cNvPr>
          <p:cNvSpPr txBox="1"/>
          <p:nvPr/>
        </p:nvSpPr>
        <p:spPr>
          <a:xfrm rot="10800000">
            <a:off x="10210813" y="3797018"/>
            <a:ext cx="236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7200" b="1" dirty="0">
                <a:latin typeface="Amasis MT Pro Medium" panose="02000000000000000000" pitchFamily="2" charset="0"/>
                <a:ea typeface="Amasis MT Pro Medium" panose="02000000000000000000" pitchFamily="2" charset="0"/>
              </a:rPr>
              <a:t>Start</a:t>
            </a:r>
            <a:r>
              <a:rPr lang="en-AU" sz="6600" b="1" dirty="0">
                <a:latin typeface="Amasis MT Pro Medium" panose="02000000000000000000" pitchFamily="2" charset="0"/>
                <a:ea typeface="Amasis MT Pro Medium" panose="02000000000000000000" pitchFamily="2" charset="0"/>
              </a:rPr>
              <a:t> </a:t>
            </a:r>
            <a:endParaRPr lang="en-US" sz="6600" b="1" dirty="0">
              <a:latin typeface="Amasis MT Pro Medium" panose="02000000000000000000" pitchFamily="2" charset="0"/>
              <a:ea typeface="Amasis MT Pro Medium" panose="02000000000000000000" pitchFamily="2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6B1B5C8F-E5F0-69A9-4A83-340F47870E64}"/>
              </a:ext>
            </a:extLst>
          </p:cNvPr>
          <p:cNvSpPr/>
          <p:nvPr/>
        </p:nvSpPr>
        <p:spPr>
          <a:xfrm rot="5400000">
            <a:off x="10535096" y="2018294"/>
            <a:ext cx="1627632" cy="1737360"/>
          </a:xfrm>
          <a:prstGeom prst="bentArrow">
            <a:avLst>
              <a:gd name="adj1" fmla="val 18970"/>
              <a:gd name="adj2" fmla="val 25000"/>
              <a:gd name="adj3" fmla="val 50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8FC63856-7A4E-FBCA-CBEB-91EDE6579BC4}"/>
              </a:ext>
            </a:extLst>
          </p:cNvPr>
          <p:cNvSpPr/>
          <p:nvPr/>
        </p:nvSpPr>
        <p:spPr>
          <a:xfrm rot="16200000" flipV="1">
            <a:off x="10546050" y="5038711"/>
            <a:ext cx="1627632" cy="1737360"/>
          </a:xfrm>
          <a:prstGeom prst="bentArrow">
            <a:avLst>
              <a:gd name="adj1" fmla="val 18970"/>
              <a:gd name="adj2" fmla="val 25000"/>
              <a:gd name="adj3" fmla="val 50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0D08F-BE88-B861-3E61-9F03507E5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634E5-6244-04B2-05C3-1F707983C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" y="327599"/>
            <a:ext cx="3312861" cy="310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9383A-203D-5B26-496A-16D48A1B8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7" y="3615343"/>
            <a:ext cx="2900438" cy="3141154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EF85C064-CA11-C038-0465-2C29EA3D9ACA}"/>
              </a:ext>
            </a:extLst>
          </p:cNvPr>
          <p:cNvSpPr/>
          <p:nvPr/>
        </p:nvSpPr>
        <p:spPr>
          <a:xfrm>
            <a:off x="3633516" y="376771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91715E58-BEFA-516B-7067-5103610BF6DF}"/>
              </a:ext>
            </a:extLst>
          </p:cNvPr>
          <p:cNvSpPr/>
          <p:nvPr/>
        </p:nvSpPr>
        <p:spPr>
          <a:xfrm rot="10800000">
            <a:off x="10730218" y="2240293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735BEF0A-9495-BB3C-B96A-3A3FE70F6BEF}"/>
              </a:ext>
            </a:extLst>
          </p:cNvPr>
          <p:cNvSpPr/>
          <p:nvPr/>
        </p:nvSpPr>
        <p:spPr>
          <a:xfrm>
            <a:off x="3938247" y="3676868"/>
            <a:ext cx="8039669" cy="3079630"/>
          </a:xfrm>
          <a:prstGeom prst="snip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BBB71-7D1A-E1F0-08C5-54A9568DB36D}"/>
              </a:ext>
            </a:extLst>
          </p:cNvPr>
          <p:cNvSpPr txBox="1"/>
          <p:nvPr/>
        </p:nvSpPr>
        <p:spPr>
          <a:xfrm>
            <a:off x="4480518" y="1114480"/>
            <a:ext cx="7577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3) Motor Driver (L298N / L298D)</a:t>
            </a:r>
          </a:p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​Function: Supplies the required current and voltage to the motors since the Arduino cannot drive them directly.</a:t>
            </a:r>
          </a:p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​Role: Controls motor direction (forward/backward/left/right) and speed using PWM.</a:t>
            </a:r>
          </a:p>
          <a:p>
            <a:pPr algn="l"/>
            <a:endParaRPr lang="en-US" b="1" i="1" dirty="0">
              <a:latin typeface="ADLaM Display" panose="02000000000000000000" pitchFamily="2" charset="0"/>
              <a:ea typeface="ADLaM Display" panose="02000000000000000000" pitchFamily="2" charset="0"/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70A17AA6-D79B-B461-4C1A-8FB11B8ABBA7}"/>
              </a:ext>
            </a:extLst>
          </p:cNvPr>
          <p:cNvSpPr/>
          <p:nvPr/>
        </p:nvSpPr>
        <p:spPr>
          <a:xfrm rot="5400000">
            <a:off x="10782896" y="446341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A5819728-C2A7-614D-7E45-C54E7DC82D50}"/>
              </a:ext>
            </a:extLst>
          </p:cNvPr>
          <p:cNvSpPr/>
          <p:nvPr/>
        </p:nvSpPr>
        <p:spPr>
          <a:xfrm rot="16200000">
            <a:off x="3563946" y="2131565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1648C-63CD-240B-6937-064B232CF846}"/>
              </a:ext>
            </a:extLst>
          </p:cNvPr>
          <p:cNvSpPr txBox="1"/>
          <p:nvPr/>
        </p:nvSpPr>
        <p:spPr>
          <a:xfrm>
            <a:off x="4480518" y="4054950"/>
            <a:ext cx="723655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/>
            <a:r>
              <a:rPr lang="en-GB" sz="2000" b="1" dirty="0">
                <a:solidFill>
                  <a:schemeClr val="bg1"/>
                </a:solidFill>
              </a:rPr>
              <a:t>4) DC Motors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r>
              <a:rPr lang="en-GB" sz="2000" dirty="0">
                <a:solidFill>
                  <a:schemeClr val="bg1"/>
                </a:solidFill>
              </a:rPr>
              <a:t>​</a:t>
            </a:r>
            <a:r>
              <a:rPr lang="en-GB" sz="2000" b="1" dirty="0">
                <a:solidFill>
                  <a:schemeClr val="bg1"/>
                </a:solidFill>
              </a:rPr>
              <a:t>Function:</a:t>
            </a:r>
            <a:r>
              <a:rPr lang="en-GB" sz="2000" dirty="0">
                <a:solidFill>
                  <a:schemeClr val="bg1"/>
                </a:solidFill>
              </a:rPr>
              <a:t> Convert electrical energy into rotational motion.</a:t>
            </a:r>
          </a:p>
          <a:p>
            <a:pPr rtl="0"/>
            <a:r>
              <a:rPr lang="en-GB" sz="2000" dirty="0">
                <a:solidFill>
                  <a:schemeClr val="bg1"/>
                </a:solidFill>
              </a:rPr>
              <a:t>​</a:t>
            </a:r>
            <a:r>
              <a:rPr lang="en-GB" sz="2000" b="1" dirty="0">
                <a:solidFill>
                  <a:schemeClr val="bg1"/>
                </a:solidFill>
              </a:rPr>
              <a:t>Role:</a:t>
            </a:r>
            <a:r>
              <a:rPr lang="en-GB" sz="2000" dirty="0">
                <a:solidFill>
                  <a:schemeClr val="bg1"/>
                </a:solidFill>
              </a:rPr>
              <a:t> Drive the robot’s wheels. </a:t>
            </a:r>
          </a:p>
          <a:p>
            <a:pPr lvl="1" rtl="0"/>
            <a:r>
              <a:rPr lang="en-GB" sz="2000" dirty="0">
                <a:solidFill>
                  <a:schemeClr val="bg1"/>
                </a:solidFill>
              </a:rPr>
              <a:t>​If both motors run at the same speed → robot moves straight.</a:t>
            </a:r>
          </a:p>
          <a:p>
            <a:pPr lvl="1" rtl="0"/>
            <a:r>
              <a:rPr lang="en-GB" sz="2000" dirty="0">
                <a:solidFill>
                  <a:schemeClr val="bg1"/>
                </a:solidFill>
              </a:rPr>
              <a:t>​If one motor is faster → robot turns.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F93886A-8CF8-F743-15F1-4AE7BBB0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02" y="7277202"/>
            <a:ext cx="3830457" cy="23581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546A7C5-0480-F567-434F-EC036AA5B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02" y="-2509837"/>
            <a:ext cx="3830457" cy="207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CE338-93CB-172F-487E-036006CB845D}"/>
              </a:ext>
            </a:extLst>
          </p:cNvPr>
          <p:cNvSpPr txBox="1"/>
          <p:nvPr/>
        </p:nvSpPr>
        <p:spPr>
          <a:xfrm>
            <a:off x="-6127749" y="915093"/>
            <a:ext cx="516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5) Battery Pack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Provides the electrical power needed for all components.</a:t>
            </a:r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Feeds the Arduino, motor driver, and motors with proper voltage and current.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24AB-87CF-AE7B-220F-79AC5F102948}"/>
              </a:ext>
            </a:extLst>
          </p:cNvPr>
          <p:cNvSpPr txBox="1"/>
          <p:nvPr/>
        </p:nvSpPr>
        <p:spPr>
          <a:xfrm>
            <a:off x="-6127749" y="3802816"/>
            <a:ext cx="516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6) Robot Chassis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Holds all mechanical and electronic components together.</a:t>
            </a:r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Provides structural stability and balance while the robot is moving.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2AAE7-A0A2-8C07-E01E-ECFC5A9B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ABA4355B-2D64-5EE0-16C8-C08DEAB19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02" y="3752952"/>
            <a:ext cx="3830457" cy="23581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6DA364F5-C777-C435-86C0-D9192CFBF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02" y="1033463"/>
            <a:ext cx="3830457" cy="207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4069E-F77D-AE21-C8CE-D3223F5F8E7E}"/>
              </a:ext>
            </a:extLst>
          </p:cNvPr>
          <p:cNvSpPr txBox="1"/>
          <p:nvPr/>
        </p:nvSpPr>
        <p:spPr>
          <a:xfrm>
            <a:off x="463551" y="915093"/>
            <a:ext cx="516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5) Battery Pack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Provides the electrical power needed for all components.</a:t>
            </a:r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Feeds the Arduino, motor driver, and motors with proper voltage and current.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C399B-0D59-02CF-3D50-6020DDD7A6B8}"/>
              </a:ext>
            </a:extLst>
          </p:cNvPr>
          <p:cNvSpPr txBox="1"/>
          <p:nvPr/>
        </p:nvSpPr>
        <p:spPr>
          <a:xfrm>
            <a:off x="463551" y="3802816"/>
            <a:ext cx="516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6) Robot Chassis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Holds all mechanical and electronic components together.</a:t>
            </a:r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Provides structural stability and balance while the robot is moving.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7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2D79EE5A-9807-36C3-8BB5-226D6495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AB6D7C-F4A7-09A3-B8CC-FF93E5C6002B}"/>
              </a:ext>
            </a:extLst>
          </p:cNvPr>
          <p:cNvSpPr/>
          <p:nvPr/>
        </p:nvSpPr>
        <p:spPr>
          <a:xfrm>
            <a:off x="6482468" y="7491637"/>
            <a:ext cx="4953000" cy="65341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B98BB5F9-CD37-2AE9-DE1E-24AF607C7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-4521" r="-117" b="-212"/>
          <a:stretch>
            <a:fillRect/>
          </a:stretch>
        </p:blipFill>
        <p:spPr>
          <a:xfrm>
            <a:off x="21243629" y="518060"/>
            <a:ext cx="4324992" cy="58218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39C63F-AE1C-7B4B-C7BF-B4F9E388453B}"/>
              </a:ext>
            </a:extLst>
          </p:cNvPr>
          <p:cNvSpPr txBox="1"/>
          <p:nvPr/>
        </p:nvSpPr>
        <p:spPr>
          <a:xfrm>
            <a:off x="-6170307" y="1859338"/>
            <a:ext cx="495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7) Breadboard (Bridge Board)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Used for easy wiring and connecting components without soldering.</a:t>
            </a:r>
            <a:endParaRPr lang="ar-EG" dirty="0"/>
          </a:p>
          <a:p>
            <a:endParaRPr lang="ar-EG" dirty="0"/>
          </a:p>
          <a:p>
            <a:endParaRPr lang="en-US" dirty="0"/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Helps distribute power and connect sensors, motors, and the controller quickly during prototyping.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D1E3C-E2F9-9CD0-A8FD-14BD536C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8CE53B9-0C44-CCCB-0630-8441129B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B5D146-3C9F-D9AE-AA4C-3CA48224BB1D}"/>
              </a:ext>
            </a:extLst>
          </p:cNvPr>
          <p:cNvSpPr/>
          <p:nvPr/>
        </p:nvSpPr>
        <p:spPr>
          <a:xfrm>
            <a:off x="6482468" y="161923"/>
            <a:ext cx="4953000" cy="65341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83973D2-5A5B-C50D-A7ED-AEA17B9EC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-4521" r="-117" b="-212"/>
          <a:stretch>
            <a:fillRect/>
          </a:stretch>
        </p:blipFill>
        <p:spPr>
          <a:xfrm>
            <a:off x="6796472" y="518060"/>
            <a:ext cx="4324992" cy="58218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2B8E74-2DEB-292B-7081-5AE4BDA3772F}"/>
              </a:ext>
            </a:extLst>
          </p:cNvPr>
          <p:cNvSpPr txBox="1"/>
          <p:nvPr/>
        </p:nvSpPr>
        <p:spPr>
          <a:xfrm>
            <a:off x="274036" y="1859338"/>
            <a:ext cx="495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7) Breadboard (Bridge Board)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Used for easy wiring and connecting components without soldering.</a:t>
            </a:r>
            <a:endParaRPr lang="ar-EG" dirty="0"/>
          </a:p>
          <a:p>
            <a:endParaRPr lang="ar-EG" dirty="0"/>
          </a:p>
          <a:p>
            <a:endParaRPr lang="en-US" dirty="0"/>
          </a:p>
          <a:p>
            <a:r>
              <a:rPr lang="en-US" b="1" dirty="0"/>
              <a:t>Role:</a:t>
            </a:r>
            <a:br>
              <a:rPr lang="en-US" dirty="0"/>
            </a:br>
            <a:r>
              <a:rPr lang="en-US" dirty="0"/>
              <a:t>Helps distribute power and connect sensors, motors, and the controller quickly during prototyping.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0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2027B22-3663-9E81-778C-A6820DD4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12"/>
            <a:ext cx="12285722" cy="683119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DEFCAC6F-45A3-DB06-E7A3-03B7C1A4247F}"/>
              </a:ext>
            </a:extLst>
          </p:cNvPr>
          <p:cNvSpPr txBox="1"/>
          <p:nvPr/>
        </p:nvSpPr>
        <p:spPr>
          <a:xfrm rot="10800000" flipH="1" flipV="1">
            <a:off x="2483631" y="-1232042"/>
            <a:ext cx="7224738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Wire connection</a:t>
            </a:r>
            <a:endParaRPr lang="ar-E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E2B0940-F87A-FAB9-B97E-A9C9B3BD9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194" y="719666"/>
            <a:ext cx="4963188" cy="541866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7A127DEE-8A02-6E89-86E6-977FFB8D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76" y="7223515"/>
            <a:ext cx="4119689" cy="4523102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A8619248-8738-EAE3-2B9D-1F3AC0D50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728" y="841913"/>
            <a:ext cx="3606257" cy="49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9FB1-DCC1-C01D-59EF-C4E10B03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24B248FB-5B82-E393-4728-6240F2F4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12"/>
            <a:ext cx="12285722" cy="683119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05625073-2976-9DBC-8A3A-3939556CBF34}"/>
              </a:ext>
            </a:extLst>
          </p:cNvPr>
          <p:cNvSpPr txBox="1"/>
          <p:nvPr/>
        </p:nvSpPr>
        <p:spPr>
          <a:xfrm rot="10800000" flipH="1" flipV="1">
            <a:off x="2483631" y="244667"/>
            <a:ext cx="7224738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Wire connection</a:t>
            </a:r>
            <a:endParaRPr lang="ar-E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D60E87D7-6E71-7FA9-AD97-7584E947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4963188" cy="541866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FF92DF9B-23B0-D5A8-2171-6B3E403D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76" y="1051315"/>
            <a:ext cx="4119689" cy="4523102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72E7718B-E739-9B37-E78E-D95C17B0B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65" y="841913"/>
            <a:ext cx="3606257" cy="49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0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592600BE-BE8D-79F2-7115-56F28BAE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952"/>
          <a:stretch>
            <a:fillRect/>
          </a:stretch>
        </p:blipFill>
        <p:spPr>
          <a:xfrm>
            <a:off x="198653" y="-3230574"/>
            <a:ext cx="3488894" cy="302072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96B31E61-5AE4-9A16-C3F7-EEF5A1424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t="2667" r="17414" b="50"/>
          <a:stretch>
            <a:fillRect/>
          </a:stretch>
        </p:blipFill>
        <p:spPr>
          <a:xfrm>
            <a:off x="8504453" y="-3191537"/>
            <a:ext cx="3488894" cy="302072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26996B6-569D-B9B5-7B31-7E61A4295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8531" r="13096" b="1002"/>
          <a:stretch>
            <a:fillRect/>
          </a:stretch>
        </p:blipFill>
        <p:spPr>
          <a:xfrm>
            <a:off x="12761358" y="186651"/>
            <a:ext cx="3488894" cy="3020725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3445ADCE-849C-F271-60F2-EF92B588CB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 b="835"/>
          <a:stretch>
            <a:fillRect/>
          </a:stretch>
        </p:blipFill>
        <p:spPr>
          <a:xfrm>
            <a:off x="-4058252" y="186651"/>
            <a:ext cx="3488894" cy="302072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7BD0C0EF-ED29-E476-FA0C-C6D4DCC78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24" y="-1421031"/>
            <a:ext cx="1433230" cy="1211182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E51702D7-848A-8D2B-B973-A259CF2BD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5" y="-1421031"/>
            <a:ext cx="1433232" cy="1211182"/>
          </a:xfrm>
          <a:prstGeom prst="rect">
            <a:avLst/>
          </a:prstGeom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F09DCCC6-3E2B-E33C-5EED-4C2F423F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24" y="7062347"/>
            <a:ext cx="1422666" cy="1211182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D1F34D5C-D21D-1DE9-3739-5B0C81EA8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82" y="7062347"/>
            <a:ext cx="1422668" cy="121118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DBDDA5C-AFA9-BFC3-ED44-97D912C9D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17" y="2329871"/>
            <a:ext cx="3150566" cy="2241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605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190E5-E00A-69FF-BF99-F252C0B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9119E-72AC-883A-E2F7-B170F017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184EE9-2FFF-868C-DEE8-CD3D4F9DC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D66650-F2A8-3BCD-76DD-138D4D79F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89304E31-12F8-7204-9A6F-C5A395F5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952"/>
          <a:stretch>
            <a:fillRect/>
          </a:stretch>
        </p:blipFill>
        <p:spPr>
          <a:xfrm>
            <a:off x="198653" y="3663216"/>
            <a:ext cx="3488894" cy="302072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DB399BD-0DDD-01F1-72D7-9B2756CE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5D6B5DA-DC66-7328-D44A-5554880F7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t="2667" r="17414" b="50"/>
          <a:stretch>
            <a:fillRect/>
          </a:stretch>
        </p:blipFill>
        <p:spPr>
          <a:xfrm>
            <a:off x="8504453" y="3691475"/>
            <a:ext cx="3488894" cy="302072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5FB024-F37E-505B-8817-1D330E38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EE477A4-BE49-D28C-4408-C6F03125D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8531" r="13096" b="1002"/>
          <a:stretch>
            <a:fillRect/>
          </a:stretch>
        </p:blipFill>
        <p:spPr>
          <a:xfrm>
            <a:off x="198653" y="186651"/>
            <a:ext cx="3488894" cy="3020725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7F8686B4-C184-B150-5323-AD1DC4EB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 b="835"/>
          <a:stretch>
            <a:fillRect/>
          </a:stretch>
        </p:blipFill>
        <p:spPr>
          <a:xfrm>
            <a:off x="8502072" y="186651"/>
            <a:ext cx="3488894" cy="302072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E8CDB485-838A-DCDF-B4A5-CA1B126A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24" y="5338010"/>
            <a:ext cx="1433230" cy="1211182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D60A571D-2AF3-CEFE-3FC5-578960127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5" y="5338010"/>
            <a:ext cx="1433232" cy="1211182"/>
          </a:xfrm>
          <a:prstGeom prst="rect">
            <a:avLst/>
          </a:prstGeom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3E92704B-F431-C6A7-8C15-68C7D6BD0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88" y="308809"/>
            <a:ext cx="1422666" cy="1211182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3D6EE4D8-0E13-3FF3-8753-10D0EB78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46" y="308809"/>
            <a:ext cx="1422668" cy="121118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9B52CB2-91E2-6D7F-BC07-D5775CD2D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17" y="2329871"/>
            <a:ext cx="3150566" cy="2241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731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2CF41-4C89-FA34-4469-452BA528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7F2D17-CE7A-2563-9BC2-3F4B9C91F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9CA007-AABB-9555-2C83-919F5986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FC8CAB-5F41-6CD0-10B7-6C04F957D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AB5A1E89-ADB1-9C83-F489-4106FD4F3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952"/>
          <a:stretch>
            <a:fillRect/>
          </a:stretch>
        </p:blipFill>
        <p:spPr>
          <a:xfrm>
            <a:off x="198653" y="-3230574"/>
            <a:ext cx="3488894" cy="302072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A3C697-947E-CCF5-5627-19F1418D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AD6C9A4-239B-E30B-B2A4-C8F9A79C4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t="2667" r="17414" b="50"/>
          <a:stretch>
            <a:fillRect/>
          </a:stretch>
        </p:blipFill>
        <p:spPr>
          <a:xfrm>
            <a:off x="8504453" y="-3191537"/>
            <a:ext cx="3488894" cy="302072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CE4D4A-313D-A5C1-3E37-3B65A03B7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3A779EC-66B8-EC9E-AFAA-4465A37E4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8531" r="13096" b="1002"/>
          <a:stretch>
            <a:fillRect/>
          </a:stretch>
        </p:blipFill>
        <p:spPr>
          <a:xfrm>
            <a:off x="12761358" y="186651"/>
            <a:ext cx="3488894" cy="3020725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89A1182D-6351-CA47-2AE5-F223FFB00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 b="835"/>
          <a:stretch>
            <a:fillRect/>
          </a:stretch>
        </p:blipFill>
        <p:spPr>
          <a:xfrm>
            <a:off x="-4058252" y="186651"/>
            <a:ext cx="3488894" cy="302072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A0F7C3F6-67B6-52D8-4DA2-586A20C19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24" y="-1421031"/>
            <a:ext cx="1433230" cy="1211182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21E6B4D9-6236-2A1C-83CD-01D05F6BA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5" y="-1421031"/>
            <a:ext cx="1433232" cy="1211182"/>
          </a:xfrm>
          <a:prstGeom prst="rect">
            <a:avLst/>
          </a:prstGeom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5FAF6621-C411-6C75-688F-46A15C04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24" y="7062347"/>
            <a:ext cx="1422666" cy="1211182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5BD55630-23CF-A308-B789-D341FC58AD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82" y="7062347"/>
            <a:ext cx="1422668" cy="121118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39C3FE2-4251-EBDC-4BF6-34D77B114A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17" y="2329871"/>
            <a:ext cx="3150566" cy="2241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4232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7C52-C049-F8F3-FCD8-F778DE93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0929E-C88C-282E-E240-742E3D4230CE}"/>
              </a:ext>
            </a:extLst>
          </p:cNvPr>
          <p:cNvSpPr txBox="1"/>
          <p:nvPr/>
        </p:nvSpPr>
        <p:spPr>
          <a:xfrm>
            <a:off x="5090053" y="240912"/>
            <a:ext cx="201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dirty="0"/>
              <a:t>Work Team</a:t>
            </a:r>
            <a:endParaRPr lang="en-US" sz="2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9F8726-1987-1ACE-D61D-96246149BC55}"/>
              </a:ext>
            </a:extLst>
          </p:cNvPr>
          <p:cNvSpPr/>
          <p:nvPr/>
        </p:nvSpPr>
        <p:spPr>
          <a:xfrm>
            <a:off x="0" y="950609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Abd-Elrahman</a:t>
            </a:r>
            <a:r>
              <a:rPr lang="en-AU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Yehya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E47E77-F6EE-15DF-4F26-8F2C0C8E197D}"/>
              </a:ext>
            </a:extLst>
          </p:cNvPr>
          <p:cNvSpPr/>
          <p:nvPr/>
        </p:nvSpPr>
        <p:spPr>
          <a:xfrm>
            <a:off x="2426088" y="950609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Yasser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555A02-4E2C-0036-8EAD-5212EA2541A5}"/>
              </a:ext>
            </a:extLst>
          </p:cNvPr>
          <p:cNvSpPr/>
          <p:nvPr/>
        </p:nvSpPr>
        <p:spPr>
          <a:xfrm>
            <a:off x="4668011" y="950609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Mostafa  Ashraf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5E9BBB-1107-DFAD-A28D-82795797922A}"/>
              </a:ext>
            </a:extLst>
          </p:cNvPr>
          <p:cNvSpPr/>
          <p:nvPr/>
        </p:nvSpPr>
        <p:spPr>
          <a:xfrm>
            <a:off x="6577649" y="950610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Abdallah  Ahmed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D084F8-9157-4AB2-C01A-8A99446DA50C}"/>
              </a:ext>
            </a:extLst>
          </p:cNvPr>
          <p:cNvSpPr/>
          <p:nvPr/>
        </p:nvSpPr>
        <p:spPr>
          <a:xfrm>
            <a:off x="10416560" y="950609"/>
            <a:ext cx="1775439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Adham Sayed</a:t>
            </a:r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B53EF3-5015-4581-982F-5CDD3158A3A3}"/>
              </a:ext>
            </a:extLst>
          </p:cNvPr>
          <p:cNvSpPr/>
          <p:nvPr/>
        </p:nvSpPr>
        <p:spPr>
          <a:xfrm>
            <a:off x="8760771" y="950609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Adel Farooq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0D08D-39E1-96DE-A40F-9CB5BE686197}"/>
              </a:ext>
            </a:extLst>
          </p:cNvPr>
          <p:cNvSpPr txBox="1"/>
          <p:nvPr/>
        </p:nvSpPr>
        <p:spPr>
          <a:xfrm>
            <a:off x="4949987" y="2667463"/>
            <a:ext cx="237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dirty="0"/>
              <a:t>Section Team </a:t>
            </a:r>
            <a:endParaRPr lang="en-US" sz="2400" b="1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BA38CC6-0961-E3D6-3F04-56B11EFE865E}"/>
              </a:ext>
            </a:extLst>
          </p:cNvPr>
          <p:cNvSpPr/>
          <p:nvPr/>
        </p:nvSpPr>
        <p:spPr>
          <a:xfrm>
            <a:off x="0" y="6207430"/>
            <a:ext cx="2343462" cy="633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Ziad Mostafa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478448E-9329-7892-10C4-9E46095E748B}"/>
              </a:ext>
            </a:extLst>
          </p:cNvPr>
          <p:cNvSpPr/>
          <p:nvPr/>
        </p:nvSpPr>
        <p:spPr>
          <a:xfrm>
            <a:off x="0" y="3224600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Nasr-Eldeen Elwazery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D01D750-47EC-7EAE-6AA3-6570E207F18A}"/>
              </a:ext>
            </a:extLst>
          </p:cNvPr>
          <p:cNvSpPr/>
          <p:nvPr/>
        </p:nvSpPr>
        <p:spPr>
          <a:xfrm>
            <a:off x="0" y="4201682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Ziad Elshafai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39ED95D-CE2D-D13A-6A87-1A2A75FEBD09}"/>
              </a:ext>
            </a:extLst>
          </p:cNvPr>
          <p:cNvSpPr/>
          <p:nvPr/>
        </p:nvSpPr>
        <p:spPr>
          <a:xfrm>
            <a:off x="0" y="5178764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Abd-Elmalek Mohammed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20B17E5-5B47-AC9B-47ED-AE3EB7AD26A4}"/>
              </a:ext>
            </a:extLst>
          </p:cNvPr>
          <p:cNvSpPr/>
          <p:nvPr/>
        </p:nvSpPr>
        <p:spPr>
          <a:xfrm>
            <a:off x="-1" y="1787762"/>
            <a:ext cx="2343462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Rahma Ayman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2F93A3F-D0D6-8D29-411F-90967B1E0F31}"/>
              </a:ext>
            </a:extLst>
          </p:cNvPr>
          <p:cNvSpPr/>
          <p:nvPr/>
        </p:nvSpPr>
        <p:spPr>
          <a:xfrm>
            <a:off x="6577648" y="6186148"/>
            <a:ext cx="2057935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Ahmed 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2B8C9B9-81C3-81C6-A3FC-E7AB35291CAD}"/>
              </a:ext>
            </a:extLst>
          </p:cNvPr>
          <p:cNvSpPr/>
          <p:nvPr/>
        </p:nvSpPr>
        <p:spPr>
          <a:xfrm>
            <a:off x="2426088" y="3209433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Ahmed Essam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EA31952-EA1F-24DD-65B1-7C728FE14666}"/>
              </a:ext>
            </a:extLst>
          </p:cNvPr>
          <p:cNvSpPr/>
          <p:nvPr/>
        </p:nvSpPr>
        <p:spPr>
          <a:xfrm>
            <a:off x="2426088" y="4192860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Youssef Osama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E9A338D-CEB9-67B6-20AA-6F74F2CA5910}"/>
              </a:ext>
            </a:extLst>
          </p:cNvPr>
          <p:cNvSpPr/>
          <p:nvPr/>
        </p:nvSpPr>
        <p:spPr>
          <a:xfrm>
            <a:off x="2448978" y="5176287"/>
            <a:ext cx="2159297" cy="6626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Abd-Elrahman Diaa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B7BBE75-D4F9-7884-A550-5F3DF3E2C1BA}"/>
              </a:ext>
            </a:extLst>
          </p:cNvPr>
          <p:cNvSpPr/>
          <p:nvPr/>
        </p:nvSpPr>
        <p:spPr>
          <a:xfrm>
            <a:off x="6600179" y="1785917"/>
            <a:ext cx="2057935" cy="65458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Fatma Sameh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0B4FCCC-C99B-80E6-199B-A2DE77A0F76E}"/>
              </a:ext>
            </a:extLst>
          </p:cNvPr>
          <p:cNvSpPr/>
          <p:nvPr/>
        </p:nvSpPr>
        <p:spPr>
          <a:xfrm>
            <a:off x="4684076" y="6186148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Ahmed Yosri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BAD5279-DFA7-91A9-1BC5-0A9A10E0C669}"/>
              </a:ext>
            </a:extLst>
          </p:cNvPr>
          <p:cNvSpPr/>
          <p:nvPr/>
        </p:nvSpPr>
        <p:spPr>
          <a:xfrm>
            <a:off x="4668007" y="3215717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Saleh Sayed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3970BD5-DA70-85F6-97AC-05A424FEB06C}"/>
              </a:ext>
            </a:extLst>
          </p:cNvPr>
          <p:cNvSpPr/>
          <p:nvPr/>
        </p:nvSpPr>
        <p:spPr>
          <a:xfrm>
            <a:off x="4668008" y="4210301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Kerolos Ibrahim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60100291-ADAC-9CA7-68E6-196B0EA5F1D5}"/>
              </a:ext>
            </a:extLst>
          </p:cNvPr>
          <p:cNvSpPr/>
          <p:nvPr/>
        </p:nvSpPr>
        <p:spPr>
          <a:xfrm>
            <a:off x="4668008" y="5204821"/>
            <a:ext cx="1829515" cy="654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Ibrahim Magdy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FE409D2-D92E-AD7B-22C4-467F8331ED4C}"/>
              </a:ext>
            </a:extLst>
          </p:cNvPr>
          <p:cNvSpPr/>
          <p:nvPr/>
        </p:nvSpPr>
        <p:spPr>
          <a:xfrm>
            <a:off x="4668007" y="1775277"/>
            <a:ext cx="182951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Aya Elsayed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A69B480-A512-965D-3229-BA663A67B516}"/>
              </a:ext>
            </a:extLst>
          </p:cNvPr>
          <p:cNvSpPr/>
          <p:nvPr/>
        </p:nvSpPr>
        <p:spPr>
          <a:xfrm>
            <a:off x="2448978" y="6207430"/>
            <a:ext cx="2136407" cy="633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Youssef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A9BF693-AEE2-3989-A065-FC7CBE4FDA78}"/>
              </a:ext>
            </a:extLst>
          </p:cNvPr>
          <p:cNvSpPr/>
          <p:nvPr/>
        </p:nvSpPr>
        <p:spPr>
          <a:xfrm>
            <a:off x="6577649" y="3207693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A2F621F-7F29-3F54-51AE-941CE84B4975}"/>
              </a:ext>
            </a:extLst>
          </p:cNvPr>
          <p:cNvSpPr/>
          <p:nvPr/>
        </p:nvSpPr>
        <p:spPr>
          <a:xfrm>
            <a:off x="6577648" y="4201682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Mamdoh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DCCA97F-E854-AED8-5F25-8AD8E5010D6E}"/>
              </a:ext>
            </a:extLst>
          </p:cNvPr>
          <p:cNvSpPr/>
          <p:nvPr/>
        </p:nvSpPr>
        <p:spPr>
          <a:xfrm>
            <a:off x="6577648" y="5170740"/>
            <a:ext cx="2057935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Salem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410C97D-5CEF-0F65-5BEE-4D335DC38FC3}"/>
              </a:ext>
            </a:extLst>
          </p:cNvPr>
          <p:cNvSpPr/>
          <p:nvPr/>
        </p:nvSpPr>
        <p:spPr>
          <a:xfrm>
            <a:off x="2423584" y="1783750"/>
            <a:ext cx="2161801" cy="6626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Gana Mohammed 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E0367A7-0852-E11E-B0F1-E0E7462182F6}"/>
              </a:ext>
            </a:extLst>
          </p:cNvPr>
          <p:cNvSpPr/>
          <p:nvPr/>
        </p:nvSpPr>
        <p:spPr>
          <a:xfrm>
            <a:off x="8760770" y="6178446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Mohammed Gamal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033956F-EECF-C30F-CF2F-3BC272AD763A}"/>
              </a:ext>
            </a:extLst>
          </p:cNvPr>
          <p:cNvSpPr/>
          <p:nvPr/>
        </p:nvSpPr>
        <p:spPr>
          <a:xfrm>
            <a:off x="8760771" y="3190745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Bassem Rafiq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353DAA1-F7BD-89BD-BB7D-7DEC87AE866D}"/>
              </a:ext>
            </a:extLst>
          </p:cNvPr>
          <p:cNvSpPr/>
          <p:nvPr/>
        </p:nvSpPr>
        <p:spPr>
          <a:xfrm>
            <a:off x="8760771" y="4184386"/>
            <a:ext cx="1530603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Elsayed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42456-E1B4-020F-FEFF-0CBC440F6730}"/>
              </a:ext>
            </a:extLst>
          </p:cNvPr>
          <p:cNvSpPr/>
          <p:nvPr/>
        </p:nvSpPr>
        <p:spPr>
          <a:xfrm>
            <a:off x="8760771" y="5153792"/>
            <a:ext cx="1530602" cy="6795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Mahmoud Safwat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4FFA2E-94EC-1B7D-A898-40E9CF595934}"/>
              </a:ext>
            </a:extLst>
          </p:cNvPr>
          <p:cNvSpPr/>
          <p:nvPr/>
        </p:nvSpPr>
        <p:spPr>
          <a:xfrm>
            <a:off x="8760771" y="1783750"/>
            <a:ext cx="1530602" cy="6541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Fatima Sharif 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0A73B-5F8F-F1EA-4146-6A658795B880}"/>
              </a:ext>
            </a:extLst>
          </p:cNvPr>
          <p:cNvSpPr txBox="1"/>
          <p:nvPr/>
        </p:nvSpPr>
        <p:spPr>
          <a:xfrm rot="5400000">
            <a:off x="10210813" y="3797018"/>
            <a:ext cx="236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7200" b="1" dirty="0">
                <a:latin typeface="Amasis MT Pro Medium" panose="02000000000000000000" pitchFamily="2" charset="0"/>
                <a:ea typeface="Amasis MT Pro Medium" panose="02000000000000000000" pitchFamily="2" charset="0"/>
              </a:rPr>
              <a:t>Start</a:t>
            </a:r>
            <a:r>
              <a:rPr lang="en-AU" sz="6600" b="1" dirty="0">
                <a:latin typeface="Amasis MT Pro Medium" panose="02000000000000000000" pitchFamily="2" charset="0"/>
                <a:ea typeface="Amasis MT Pro Medium" panose="02000000000000000000" pitchFamily="2" charset="0"/>
              </a:rPr>
              <a:t> </a:t>
            </a:r>
            <a:endParaRPr lang="en-US" sz="6600" b="1" dirty="0">
              <a:latin typeface="Amasis MT Pro Medium" panose="02000000000000000000" pitchFamily="2" charset="0"/>
              <a:ea typeface="Amasis MT Pro Medium" panose="02000000000000000000" pitchFamily="2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B0D189E2-AD55-AFC1-22BC-9510F735B3AB}"/>
              </a:ext>
            </a:extLst>
          </p:cNvPr>
          <p:cNvSpPr/>
          <p:nvPr/>
        </p:nvSpPr>
        <p:spPr>
          <a:xfrm>
            <a:off x="10535096" y="2018294"/>
            <a:ext cx="1627632" cy="1737360"/>
          </a:xfrm>
          <a:prstGeom prst="bentArrow">
            <a:avLst>
              <a:gd name="adj1" fmla="val 18970"/>
              <a:gd name="adj2" fmla="val 25000"/>
              <a:gd name="adj3" fmla="val 50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7AEB60C1-0B55-3954-17E3-B77BAC5D6327}"/>
              </a:ext>
            </a:extLst>
          </p:cNvPr>
          <p:cNvSpPr/>
          <p:nvPr/>
        </p:nvSpPr>
        <p:spPr>
          <a:xfrm flipV="1">
            <a:off x="10546050" y="5038711"/>
            <a:ext cx="1627632" cy="1737360"/>
          </a:xfrm>
          <a:prstGeom prst="bentArrow">
            <a:avLst>
              <a:gd name="adj1" fmla="val 18970"/>
              <a:gd name="adj2" fmla="val 25000"/>
              <a:gd name="adj3" fmla="val 50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1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20251205070514.mp4">
            <a:hlinkClick r:id="" action="ppaction://media"/>
            <a:extLst>
              <a:ext uri="{FF2B5EF4-FFF2-40B4-BE49-F238E27FC236}">
                <a16:creationId xmlns:a16="http://schemas.microsoft.com/office/drawing/2014/main" id="{B8750FAF-1F7A-C355-F9A5-DC19E3E99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257" y="355520"/>
            <a:ext cx="10653486" cy="614696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44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866A709A-4156-BF78-775E-F60E4AD7B71A}"/>
              </a:ext>
            </a:extLst>
          </p:cNvPr>
          <p:cNvSpPr/>
          <p:nvPr/>
        </p:nvSpPr>
        <p:spPr>
          <a:xfrm rot="5400000">
            <a:off x="6453442" y="1869843"/>
            <a:ext cx="9315315" cy="3118313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7E5E350E-7D29-AE8D-C7D8-5E1E6BFC4940}"/>
              </a:ext>
            </a:extLst>
          </p:cNvPr>
          <p:cNvSpPr/>
          <p:nvPr/>
        </p:nvSpPr>
        <p:spPr>
          <a:xfrm rot="5400000">
            <a:off x="5731416" y="1869842"/>
            <a:ext cx="9315315" cy="3118313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E5DA1F2E-9D6F-6852-D50B-F89D8B3048AD}"/>
              </a:ext>
            </a:extLst>
          </p:cNvPr>
          <p:cNvSpPr/>
          <p:nvPr/>
        </p:nvSpPr>
        <p:spPr>
          <a:xfrm rot="5400000">
            <a:off x="5009390" y="1869841"/>
            <a:ext cx="9315315" cy="3118313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104520E1-3FCD-0EC6-B749-8D190C2BFACA}"/>
              </a:ext>
            </a:extLst>
          </p:cNvPr>
          <p:cNvSpPr/>
          <p:nvPr/>
        </p:nvSpPr>
        <p:spPr>
          <a:xfrm rot="5400000">
            <a:off x="4287364" y="1869840"/>
            <a:ext cx="9315315" cy="3118313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5A282084-EA55-9835-0C4E-0EF4C72E403F}"/>
              </a:ext>
            </a:extLst>
          </p:cNvPr>
          <p:cNvSpPr/>
          <p:nvPr/>
        </p:nvSpPr>
        <p:spPr>
          <a:xfrm rot="10800000">
            <a:off x="7949376" y="-970805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206A0E22-88E7-AE7C-50AC-CFD2B7F52938}"/>
              </a:ext>
            </a:extLst>
          </p:cNvPr>
          <p:cNvSpPr/>
          <p:nvPr/>
        </p:nvSpPr>
        <p:spPr>
          <a:xfrm rot="10800000">
            <a:off x="7949376" y="-229506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BDBEFD09-A527-F059-509B-250292267228}"/>
              </a:ext>
            </a:extLst>
          </p:cNvPr>
          <p:cNvSpPr/>
          <p:nvPr/>
        </p:nvSpPr>
        <p:spPr>
          <a:xfrm rot="10800000">
            <a:off x="7949376" y="611255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5007A6D6-7DE6-98BB-19ED-C012647DB701}"/>
              </a:ext>
            </a:extLst>
          </p:cNvPr>
          <p:cNvSpPr/>
          <p:nvPr/>
        </p:nvSpPr>
        <p:spPr>
          <a:xfrm rot="10800000">
            <a:off x="7949376" y="1452016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9A5655D9-C01D-466F-0A94-AE5B333C6C41}"/>
              </a:ext>
            </a:extLst>
          </p:cNvPr>
          <p:cNvSpPr/>
          <p:nvPr/>
        </p:nvSpPr>
        <p:spPr>
          <a:xfrm rot="10800000">
            <a:off x="7949376" y="2292777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FAD88EEE-EDC7-538F-2541-4232B2BB2C0E}"/>
              </a:ext>
            </a:extLst>
          </p:cNvPr>
          <p:cNvSpPr/>
          <p:nvPr/>
        </p:nvSpPr>
        <p:spPr>
          <a:xfrm rot="10800000">
            <a:off x="7949376" y="3133538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A57F825F-D7DA-CC5F-65B6-230E473AC7FA}"/>
              </a:ext>
            </a:extLst>
          </p:cNvPr>
          <p:cNvSpPr/>
          <p:nvPr/>
        </p:nvSpPr>
        <p:spPr>
          <a:xfrm rot="10800000">
            <a:off x="7949376" y="3925965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:a16="http://schemas.microsoft.com/office/drawing/2014/main" id="{08B68C97-F253-B489-1890-940E4D72A3DA}"/>
              </a:ext>
            </a:extLst>
          </p:cNvPr>
          <p:cNvSpPr/>
          <p:nvPr/>
        </p:nvSpPr>
        <p:spPr>
          <a:xfrm rot="10800000">
            <a:off x="7949376" y="4664686"/>
            <a:ext cx="4063630" cy="3164120"/>
          </a:xfrm>
          <a:prstGeom prst="mathMinus">
            <a:avLst>
              <a:gd name="adj1" fmla="val 122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82D7F2A6-4C5B-85B9-2B1F-FF56EFB1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99" y="0"/>
            <a:ext cx="3573638" cy="2830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F3B2EB-19BE-5322-9C8A-E9FEDCB3AA15}"/>
              </a:ext>
            </a:extLst>
          </p:cNvPr>
          <p:cNvSpPr txBox="1"/>
          <p:nvPr/>
        </p:nvSpPr>
        <p:spPr>
          <a:xfrm>
            <a:off x="2198108" y="2122954"/>
            <a:ext cx="5762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b="1" dirty="0">
                <a:latin typeface="Arial Black" panose="020B0604020202020204" pitchFamily="34" charset="0"/>
                <a:cs typeface="Arial Black" panose="020B0604020202020204" pitchFamily="34" charset="0"/>
              </a:rPr>
              <a:t>Finish</a:t>
            </a:r>
          </a:p>
          <a:p>
            <a:pPr algn="l"/>
            <a:r>
              <a:rPr lang="en-AU" sz="72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Thank you</a:t>
            </a:r>
            <a:endParaRPr lang="en-US" sz="7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9B0162-7876-18FE-5C92-FC34665450A0}"/>
              </a:ext>
            </a:extLst>
          </p:cNvPr>
          <p:cNvSpPr txBox="1"/>
          <p:nvPr/>
        </p:nvSpPr>
        <p:spPr>
          <a:xfrm>
            <a:off x="3355281" y="-2229737"/>
            <a:ext cx="548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Robot line follwer</a:t>
            </a:r>
            <a:endParaRPr 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2F372-5E6A-6FC4-7648-DC52BD876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27" y="1755637"/>
            <a:ext cx="3954874" cy="3856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0E7A3-7523-6566-1A89-3BC2584B878B}"/>
              </a:ext>
            </a:extLst>
          </p:cNvPr>
          <p:cNvSpPr txBox="1"/>
          <p:nvPr/>
        </p:nvSpPr>
        <p:spPr>
          <a:xfrm>
            <a:off x="5182938" y="2513596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9C795-E15E-F721-F8E8-2229A813EFD6}"/>
              </a:ext>
            </a:extLst>
          </p:cNvPr>
          <p:cNvSpPr txBox="1"/>
          <p:nvPr/>
        </p:nvSpPr>
        <p:spPr>
          <a:xfrm>
            <a:off x="5182938" y="2513596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4808A-EC31-D580-BF5C-18E00DA1FBFA}"/>
              </a:ext>
            </a:extLst>
          </p:cNvPr>
          <p:cNvSpPr txBox="1"/>
          <p:nvPr/>
        </p:nvSpPr>
        <p:spPr>
          <a:xfrm>
            <a:off x="5181600" y="2511398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C3EF-C7EB-340F-64F5-5B916747A7CF}"/>
              </a:ext>
            </a:extLst>
          </p:cNvPr>
          <p:cNvSpPr txBox="1"/>
          <p:nvPr/>
        </p:nvSpPr>
        <p:spPr>
          <a:xfrm>
            <a:off x="5181600" y="251139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FFFA9-8189-A725-7074-B64AD9D7B52D}"/>
              </a:ext>
            </a:extLst>
          </p:cNvPr>
          <p:cNvSpPr txBox="1"/>
          <p:nvPr/>
        </p:nvSpPr>
        <p:spPr>
          <a:xfrm>
            <a:off x="5181600" y="251139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4F9FF-72D1-5525-37F3-EBD20AF2DE70}"/>
              </a:ext>
            </a:extLst>
          </p:cNvPr>
          <p:cNvSpPr txBox="1"/>
          <p:nvPr/>
        </p:nvSpPr>
        <p:spPr>
          <a:xfrm>
            <a:off x="-8069133" y="1392294"/>
            <a:ext cx="71931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b="1" dirty="0"/>
              <a:t>Introduction</a:t>
            </a:r>
          </a:p>
          <a:p>
            <a:pPr rtl="0"/>
            <a:r>
              <a:rPr lang="en-GB" sz="2400" dirty="0"/>
              <a:t>​A </a:t>
            </a:r>
            <a:r>
              <a:rPr lang="en-GB" sz="2400" b="1" dirty="0"/>
              <a:t>Line Follower Robot</a:t>
            </a:r>
            <a:r>
              <a:rPr lang="en-GB" sz="2400" dirty="0"/>
              <a:t> is an autonomous vehicle designed to follow a predefined black line drawn over a white surface. The robot relies on </a:t>
            </a:r>
            <a:r>
              <a:rPr lang="en-GB" sz="2400" b="1" dirty="0"/>
              <a:t>infrared (IR) sensors</a:t>
            </a:r>
            <a:r>
              <a:rPr lang="en-GB" sz="2400" dirty="0"/>
              <a:t> to detect the path by distinguishing between the dark line and the bright background. Its operation is based on the scientific behavior of </a:t>
            </a:r>
            <a:r>
              <a:rPr lang="en-GB" sz="2400" b="1" dirty="0"/>
              <a:t>light reflection and absorption</a:t>
            </a:r>
            <a:r>
              <a:rPr lang="en-GB" sz="2400" dirty="0"/>
              <a:t>, where different colors reflect or absorb light in different ways. This contrast allows the robot to recognize the path and maintain accurate movement along it.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5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4B14E-78A9-D467-C213-36641B10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E3A8A5-19EC-B143-B9D0-FCAB51805E52}"/>
              </a:ext>
            </a:extLst>
          </p:cNvPr>
          <p:cNvSpPr txBox="1"/>
          <p:nvPr/>
        </p:nvSpPr>
        <p:spPr>
          <a:xfrm>
            <a:off x="3355281" y="320958"/>
            <a:ext cx="548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Robot line follwer</a:t>
            </a:r>
            <a:endParaRPr 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B06E1-DBF2-5C21-0F79-5510FEF8E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43" y="1755637"/>
            <a:ext cx="3954874" cy="3856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4E3CC-F840-2BAF-D359-B89AF7A37B6F}"/>
              </a:ext>
            </a:extLst>
          </p:cNvPr>
          <p:cNvSpPr txBox="1"/>
          <p:nvPr/>
        </p:nvSpPr>
        <p:spPr>
          <a:xfrm>
            <a:off x="5182938" y="2513596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5040A-B025-D41F-B2EA-56BE2B74324C}"/>
              </a:ext>
            </a:extLst>
          </p:cNvPr>
          <p:cNvSpPr txBox="1"/>
          <p:nvPr/>
        </p:nvSpPr>
        <p:spPr>
          <a:xfrm>
            <a:off x="5182938" y="2513596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3A80-41AB-118C-1B2D-0A962CD41693}"/>
              </a:ext>
            </a:extLst>
          </p:cNvPr>
          <p:cNvSpPr txBox="1"/>
          <p:nvPr/>
        </p:nvSpPr>
        <p:spPr>
          <a:xfrm>
            <a:off x="5181600" y="2511398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B467B-9C04-DDAE-1E2D-7812DDAE026C}"/>
              </a:ext>
            </a:extLst>
          </p:cNvPr>
          <p:cNvSpPr txBox="1"/>
          <p:nvPr/>
        </p:nvSpPr>
        <p:spPr>
          <a:xfrm>
            <a:off x="5181600" y="251139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C594E-A12D-1F9B-CBCC-F6A596A5D006}"/>
              </a:ext>
            </a:extLst>
          </p:cNvPr>
          <p:cNvSpPr txBox="1"/>
          <p:nvPr/>
        </p:nvSpPr>
        <p:spPr>
          <a:xfrm>
            <a:off x="5181600" y="251139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2AE48-B4CA-04A9-E6B8-CAD1FEBF1FF5}"/>
              </a:ext>
            </a:extLst>
          </p:cNvPr>
          <p:cNvSpPr txBox="1"/>
          <p:nvPr/>
        </p:nvSpPr>
        <p:spPr>
          <a:xfrm>
            <a:off x="128383" y="1392294"/>
            <a:ext cx="71931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b="1" dirty="0"/>
              <a:t>Introduction</a:t>
            </a:r>
          </a:p>
          <a:p>
            <a:pPr rtl="0"/>
            <a:r>
              <a:rPr lang="en-GB" sz="2400" dirty="0"/>
              <a:t>​A </a:t>
            </a:r>
            <a:r>
              <a:rPr lang="en-GB" sz="2400" b="1" dirty="0"/>
              <a:t>Line Follower Robot</a:t>
            </a:r>
            <a:r>
              <a:rPr lang="en-GB" sz="2400" dirty="0"/>
              <a:t> is an autonomous vehicle designed to follow a predefined black line drawn over a white surface. The robot relies on </a:t>
            </a:r>
            <a:r>
              <a:rPr lang="en-GB" sz="2400" b="1" dirty="0"/>
              <a:t>infrared (IR) sensors</a:t>
            </a:r>
            <a:r>
              <a:rPr lang="en-GB" sz="2400" dirty="0"/>
              <a:t> to detect the path by distinguishing between the dark line and the bright background. Its operation is based on the scientific behavior of </a:t>
            </a:r>
            <a:r>
              <a:rPr lang="en-GB" sz="2400" b="1" dirty="0"/>
              <a:t>light reflection and absorption</a:t>
            </a:r>
            <a:r>
              <a:rPr lang="en-GB" sz="2400" dirty="0"/>
              <a:t>, where different colors reflect or absorb light in different ways. This contrast allows the robot to recognize the path and maintain accurate movement along it.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08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104DA-8F65-0C48-1CED-6D802BD67485}"/>
              </a:ext>
            </a:extLst>
          </p:cNvPr>
          <p:cNvSpPr txBox="1"/>
          <p:nvPr/>
        </p:nvSpPr>
        <p:spPr>
          <a:xfrm>
            <a:off x="2658367" y="-3750669"/>
            <a:ext cx="68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b="1" dirty="0">
                <a:latin typeface="Arial Black" panose="020B0604020202020204" pitchFamily="34" charset="0"/>
                <a:cs typeface="Arial Black" panose="020B0604020202020204" pitchFamily="34" charset="0"/>
              </a:rPr>
              <a:t>Working Principle )Light Reflection , and  Absorption(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ED728-BFF9-D146-649A-5F4D12FCB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98" y="860835"/>
            <a:ext cx="3171137" cy="290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957B9-FCF6-D339-D4AC-2DA39EE6A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3" y="897533"/>
            <a:ext cx="2827700" cy="2864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24987D-8E57-3F2D-F4CC-9AEC10BE4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50" y="4418532"/>
            <a:ext cx="4370748" cy="166394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424886-D8CF-A3A7-BF41-F89AED534946}"/>
              </a:ext>
            </a:extLst>
          </p:cNvPr>
          <p:cNvSpPr/>
          <p:nvPr/>
        </p:nvSpPr>
        <p:spPr>
          <a:xfrm rot="5400000">
            <a:off x="13163237" y="4030903"/>
            <a:ext cx="4319919" cy="27584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02005B-6B06-E618-22D1-D387097318FD}"/>
              </a:ext>
            </a:extLst>
          </p:cNvPr>
          <p:cNvSpPr/>
          <p:nvPr/>
        </p:nvSpPr>
        <p:spPr>
          <a:xfrm rot="16200000">
            <a:off x="-5166844" y="4030903"/>
            <a:ext cx="4195605" cy="2758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11660-E90F-AD3E-50A7-7AEEB4122345}"/>
              </a:ext>
            </a:extLst>
          </p:cNvPr>
          <p:cNvSpPr txBox="1"/>
          <p:nvPr/>
        </p:nvSpPr>
        <p:spPr>
          <a:xfrm rot="16200000">
            <a:off x="-4945393" y="4213412"/>
            <a:ext cx="4136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dirty="0">
                <a:solidFill>
                  <a:schemeClr val="bg1"/>
                </a:solidFill>
              </a:rPr>
              <a:t>a) Reflective Surface (White Background)</a:t>
            </a:r>
            <a:endParaRPr lang="en-GB" dirty="0">
              <a:solidFill>
                <a:schemeClr val="bg1"/>
              </a:solidFill>
            </a:endParaRPr>
          </a:p>
          <a:p>
            <a:pPr rtl="0"/>
            <a:r>
              <a:rPr lang="en-GB" dirty="0">
                <a:solidFill>
                  <a:schemeClr val="bg1"/>
                </a:solidFill>
              </a:rPr>
              <a:t>​White or </a:t>
            </a:r>
            <a:r>
              <a:rPr lang="en-GB" dirty="0" err="1">
                <a:solidFill>
                  <a:schemeClr val="bg1"/>
                </a:solidFill>
              </a:rPr>
              <a:t>light-colored</a:t>
            </a:r>
            <a:r>
              <a:rPr lang="en-GB" dirty="0">
                <a:solidFill>
                  <a:schemeClr val="bg1"/>
                </a:solidFill>
              </a:rPr>
              <a:t> surfaces reflect a large amount of IR light.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reflected light returns strongly to the sensor.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sensor produces a </a:t>
            </a:r>
            <a:r>
              <a:rPr lang="en-GB" b="1" dirty="0">
                <a:solidFill>
                  <a:schemeClr val="bg1"/>
                </a:solidFill>
              </a:rPr>
              <a:t>high signal</a:t>
            </a:r>
            <a:r>
              <a:rPr lang="en-GB" dirty="0">
                <a:solidFill>
                  <a:schemeClr val="bg1"/>
                </a:solidFill>
              </a:rPr>
              <a:t>, indicating the robot is </a:t>
            </a:r>
            <a:r>
              <a:rPr lang="en-GB" i="1" dirty="0">
                <a:solidFill>
                  <a:schemeClr val="bg1"/>
                </a:solidFill>
              </a:rPr>
              <a:t>off the black line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A2DAF-DC11-80C8-51BF-F5F73DEED695}"/>
              </a:ext>
            </a:extLst>
          </p:cNvPr>
          <p:cNvSpPr txBox="1"/>
          <p:nvPr/>
        </p:nvSpPr>
        <p:spPr>
          <a:xfrm>
            <a:off x="3626062" y="-1446434"/>
            <a:ext cx="5000725" cy="165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400" dirty="0"/>
              <a:t>The robot’s behavior depends on how surfaces interact with </a:t>
            </a:r>
            <a:r>
              <a:rPr lang="en-GB" sz="1400" b="1" dirty="0"/>
              <a:t>infrared light</a:t>
            </a:r>
            <a:r>
              <a:rPr lang="en-GB" sz="1400" dirty="0"/>
              <a:t>. Each IR sensor consists of:</a:t>
            </a:r>
          </a:p>
          <a:p>
            <a:pPr rtl="0"/>
            <a:r>
              <a:rPr lang="en-GB" sz="1400" dirty="0"/>
              <a:t>​an </a:t>
            </a:r>
            <a:r>
              <a:rPr lang="en-GB" sz="1400" b="1" dirty="0"/>
              <a:t>IR LED (emitter)</a:t>
            </a:r>
            <a:r>
              <a:rPr lang="en-GB" sz="1400" dirty="0"/>
              <a:t> that sends infrared light toward the ground,</a:t>
            </a:r>
          </a:p>
          <a:p>
            <a:pPr rtl="0"/>
            <a:r>
              <a:rPr lang="en-GB" sz="1400" dirty="0"/>
              <a:t>​and a </a:t>
            </a:r>
            <a:r>
              <a:rPr lang="en-GB" sz="1400" b="1" dirty="0"/>
              <a:t>photodiode/phototransistor (receiver)</a:t>
            </a:r>
            <a:r>
              <a:rPr lang="en-GB" sz="1400" dirty="0"/>
              <a:t> that measures the reflected light.</a:t>
            </a:r>
          </a:p>
          <a:p>
            <a:pPr algn="l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D3C7C-FF17-B428-99B2-E95559D14CAA}"/>
              </a:ext>
            </a:extLst>
          </p:cNvPr>
          <p:cNvSpPr txBox="1"/>
          <p:nvPr/>
        </p:nvSpPr>
        <p:spPr>
          <a:xfrm rot="5400000">
            <a:off x="13369792" y="4436411"/>
            <a:ext cx="4087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dirty="0">
                <a:solidFill>
                  <a:schemeClr val="bg1"/>
                </a:solidFill>
              </a:rPr>
              <a:t>b) Absorptive Surface (Black Line)</a:t>
            </a:r>
            <a:endParaRPr lang="en-GB" dirty="0">
              <a:solidFill>
                <a:schemeClr val="bg1"/>
              </a:solidFill>
            </a:endParaRPr>
          </a:p>
          <a:p>
            <a:pPr rtl="0"/>
            <a:r>
              <a:rPr lang="en-GB" dirty="0">
                <a:solidFill>
                  <a:schemeClr val="bg1"/>
                </a:solidFill>
              </a:rPr>
              <a:t>​Black surfaces absorb most of the IR light.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​Very little light returns to the sensor.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sensor outputs a </a:t>
            </a:r>
            <a:r>
              <a:rPr lang="en-GB" b="1" dirty="0">
                <a:solidFill>
                  <a:schemeClr val="bg1"/>
                </a:solidFill>
              </a:rPr>
              <a:t>low signal</a:t>
            </a:r>
            <a:r>
              <a:rPr lang="en-GB" dirty="0">
                <a:solidFill>
                  <a:schemeClr val="bg1"/>
                </a:solidFill>
              </a:rPr>
              <a:t>, indicating the robot is </a:t>
            </a:r>
            <a:r>
              <a:rPr lang="en-GB" i="1" dirty="0">
                <a:solidFill>
                  <a:schemeClr val="bg1"/>
                </a:solidFill>
              </a:rPr>
              <a:t>on the line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5DAD4-097C-DBCC-A1CA-6BC27CB9F200}"/>
              </a:ext>
            </a:extLst>
          </p:cNvPr>
          <p:cNvSpPr txBox="1"/>
          <p:nvPr/>
        </p:nvSpPr>
        <p:spPr>
          <a:xfrm>
            <a:off x="4573707" y="7379971"/>
            <a:ext cx="3044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200" b="1" dirty="0"/>
              <a:t>Result:</a:t>
            </a:r>
          </a:p>
          <a:p>
            <a:pPr rtl="0"/>
            <a:r>
              <a:rPr lang="en-GB" sz="1200" dirty="0"/>
              <a:t>​The robot continuously compares the sensor signals:</a:t>
            </a:r>
          </a:p>
          <a:p>
            <a:pPr rtl="0"/>
            <a:r>
              <a:rPr lang="en-GB" sz="1200" dirty="0"/>
              <a:t>​</a:t>
            </a:r>
            <a:r>
              <a:rPr lang="en-GB" sz="1200" b="1" dirty="0"/>
              <a:t>High signal</a:t>
            </a:r>
            <a:r>
              <a:rPr lang="en-GB" sz="1200" dirty="0"/>
              <a:t> → white → </a:t>
            </a:r>
            <a:r>
              <a:rPr lang="en-GB" sz="1200" b="1" dirty="0"/>
              <a:t>adjust direction away</a:t>
            </a:r>
            <a:endParaRPr lang="en-GB" sz="1200" dirty="0"/>
          </a:p>
          <a:p>
            <a:pPr rtl="0"/>
            <a:r>
              <a:rPr lang="en-GB" sz="1200" dirty="0"/>
              <a:t>​</a:t>
            </a:r>
            <a:r>
              <a:rPr lang="en-GB" sz="1200" b="1" dirty="0"/>
              <a:t>Low signal</a:t>
            </a:r>
            <a:r>
              <a:rPr lang="en-GB" sz="1200" dirty="0"/>
              <a:t> → black → </a:t>
            </a:r>
            <a:r>
              <a:rPr lang="en-GB" sz="1200" b="1" dirty="0"/>
              <a:t>correct position back to the line</a:t>
            </a:r>
            <a:endParaRPr lang="en-GB" sz="1200" dirty="0"/>
          </a:p>
          <a:p>
            <a:pPr rtl="0"/>
            <a:r>
              <a:rPr lang="en-GB" sz="1200" dirty="0"/>
              <a:t>​This allows the robot to track the path precisely.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F324F-6231-25F1-B78A-18BE775C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EAFA70-4C7A-B40E-307E-61154497E62B}"/>
              </a:ext>
            </a:extLst>
          </p:cNvPr>
          <p:cNvSpPr txBox="1"/>
          <p:nvPr/>
        </p:nvSpPr>
        <p:spPr>
          <a:xfrm>
            <a:off x="2658367" y="243815"/>
            <a:ext cx="68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b="1" dirty="0">
                <a:latin typeface="Arial Black" panose="020B0604020202020204" pitchFamily="34" charset="0"/>
                <a:cs typeface="Arial Black" panose="020B0604020202020204" pitchFamily="34" charset="0"/>
              </a:rPr>
              <a:t>Working Principle )Light Reflection , and  Absorption(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18C45-3163-B97B-C7D7-C161A16F2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00" y="783892"/>
            <a:ext cx="3171137" cy="290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96D98-F4F9-1F36-FB22-FFBAB687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5" y="746814"/>
            <a:ext cx="2827700" cy="2864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AFB9F-7718-2EC0-20BC-77AD05673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25" y="776974"/>
            <a:ext cx="4370748" cy="166394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15437F-EDF7-A32E-6794-953763861395}"/>
              </a:ext>
            </a:extLst>
          </p:cNvPr>
          <p:cNvSpPr/>
          <p:nvPr/>
        </p:nvSpPr>
        <p:spPr>
          <a:xfrm>
            <a:off x="7786487" y="4030903"/>
            <a:ext cx="4319919" cy="27584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2C2C8A-BA1C-7593-88D5-E78DC97B2021}"/>
              </a:ext>
            </a:extLst>
          </p:cNvPr>
          <p:cNvSpPr/>
          <p:nvPr/>
        </p:nvSpPr>
        <p:spPr>
          <a:xfrm>
            <a:off x="111263" y="4030903"/>
            <a:ext cx="4195605" cy="2758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60914-28ED-7872-8780-66DA04F5A415}"/>
              </a:ext>
            </a:extLst>
          </p:cNvPr>
          <p:cNvSpPr txBox="1"/>
          <p:nvPr/>
        </p:nvSpPr>
        <p:spPr>
          <a:xfrm>
            <a:off x="332714" y="4213412"/>
            <a:ext cx="4136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dirty="0">
                <a:solidFill>
                  <a:schemeClr val="bg1"/>
                </a:solidFill>
              </a:rPr>
              <a:t>a) Reflective Surface (White Background)</a:t>
            </a:r>
            <a:endParaRPr lang="en-GB" dirty="0">
              <a:solidFill>
                <a:schemeClr val="bg1"/>
              </a:solidFill>
            </a:endParaRPr>
          </a:p>
          <a:p>
            <a:pPr rtl="0"/>
            <a:r>
              <a:rPr lang="en-GB" dirty="0">
                <a:solidFill>
                  <a:schemeClr val="bg1"/>
                </a:solidFill>
              </a:rPr>
              <a:t>​White or </a:t>
            </a:r>
            <a:r>
              <a:rPr lang="en-GB" dirty="0" err="1">
                <a:solidFill>
                  <a:schemeClr val="bg1"/>
                </a:solidFill>
              </a:rPr>
              <a:t>light-colored</a:t>
            </a:r>
            <a:r>
              <a:rPr lang="en-GB" dirty="0">
                <a:solidFill>
                  <a:schemeClr val="bg1"/>
                </a:solidFill>
              </a:rPr>
              <a:t> surfaces reflect a large amount of IR light.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reflected light returns strongly to the sensor.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sensor produces a </a:t>
            </a:r>
            <a:r>
              <a:rPr lang="en-GB" b="1" dirty="0">
                <a:solidFill>
                  <a:schemeClr val="bg1"/>
                </a:solidFill>
              </a:rPr>
              <a:t>high signal</a:t>
            </a:r>
            <a:r>
              <a:rPr lang="en-GB" dirty="0">
                <a:solidFill>
                  <a:schemeClr val="bg1"/>
                </a:solidFill>
              </a:rPr>
              <a:t>, indicating the robot is </a:t>
            </a:r>
            <a:r>
              <a:rPr lang="en-GB" i="1" dirty="0">
                <a:solidFill>
                  <a:schemeClr val="bg1"/>
                </a:solidFill>
              </a:rPr>
              <a:t>off the black line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1B67A-43BD-A4E0-1561-D4FD697768B6}"/>
              </a:ext>
            </a:extLst>
          </p:cNvPr>
          <p:cNvSpPr txBox="1"/>
          <p:nvPr/>
        </p:nvSpPr>
        <p:spPr>
          <a:xfrm>
            <a:off x="3626062" y="2548050"/>
            <a:ext cx="5000725" cy="165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400" dirty="0"/>
              <a:t>The robot’s behavior depends on how surfaces interact with </a:t>
            </a:r>
            <a:r>
              <a:rPr lang="en-GB" sz="1400" b="1" dirty="0"/>
              <a:t>infrared light</a:t>
            </a:r>
            <a:r>
              <a:rPr lang="en-GB" sz="1400" dirty="0"/>
              <a:t>. Each IR sensor consists of:</a:t>
            </a:r>
          </a:p>
          <a:p>
            <a:pPr rtl="0"/>
            <a:r>
              <a:rPr lang="en-GB" sz="1400" dirty="0"/>
              <a:t>​an </a:t>
            </a:r>
            <a:r>
              <a:rPr lang="en-GB" sz="1400" b="1" dirty="0"/>
              <a:t>IR LED (emitter)</a:t>
            </a:r>
            <a:r>
              <a:rPr lang="en-GB" sz="1400" dirty="0"/>
              <a:t> that sends infrared light toward the ground,</a:t>
            </a:r>
          </a:p>
          <a:p>
            <a:pPr rtl="0"/>
            <a:r>
              <a:rPr lang="en-GB" sz="1400" dirty="0"/>
              <a:t>​and a </a:t>
            </a:r>
            <a:r>
              <a:rPr lang="en-GB" sz="1400" b="1" dirty="0"/>
              <a:t>photodiode/phototransistor (receiver)</a:t>
            </a:r>
            <a:r>
              <a:rPr lang="en-GB" sz="1400" dirty="0"/>
              <a:t> that measures the reflected light.</a:t>
            </a:r>
          </a:p>
          <a:p>
            <a:pPr algn="l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0A6AA-ACA7-A1E8-738F-2E9DA3C4DD35}"/>
              </a:ext>
            </a:extLst>
          </p:cNvPr>
          <p:cNvSpPr txBox="1"/>
          <p:nvPr/>
        </p:nvSpPr>
        <p:spPr>
          <a:xfrm>
            <a:off x="7993042" y="4436411"/>
            <a:ext cx="4087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dirty="0">
                <a:solidFill>
                  <a:schemeClr val="bg1"/>
                </a:solidFill>
              </a:rPr>
              <a:t>b) Absorptive Surface (Black Line)</a:t>
            </a:r>
            <a:endParaRPr lang="en-GB" dirty="0">
              <a:solidFill>
                <a:schemeClr val="bg1"/>
              </a:solidFill>
            </a:endParaRPr>
          </a:p>
          <a:p>
            <a:pPr rtl="0"/>
            <a:r>
              <a:rPr lang="en-GB" dirty="0">
                <a:solidFill>
                  <a:schemeClr val="bg1"/>
                </a:solidFill>
              </a:rPr>
              <a:t>​Black surfaces absorb most of the IR light.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​Very little light returns to the sensor.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​The sensor outputs a </a:t>
            </a:r>
            <a:r>
              <a:rPr lang="en-GB" b="1" dirty="0">
                <a:solidFill>
                  <a:schemeClr val="bg1"/>
                </a:solidFill>
              </a:rPr>
              <a:t>low signal</a:t>
            </a:r>
            <a:r>
              <a:rPr lang="en-GB" dirty="0">
                <a:solidFill>
                  <a:schemeClr val="bg1"/>
                </a:solidFill>
              </a:rPr>
              <a:t>, indicating the robot is </a:t>
            </a:r>
            <a:r>
              <a:rPr lang="en-GB" i="1" dirty="0">
                <a:solidFill>
                  <a:schemeClr val="bg1"/>
                </a:solidFill>
              </a:rPr>
              <a:t>on the line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EDD3E-FC82-8DED-A74B-F0D9D1D21EDE}"/>
              </a:ext>
            </a:extLst>
          </p:cNvPr>
          <p:cNvSpPr txBox="1"/>
          <p:nvPr/>
        </p:nvSpPr>
        <p:spPr>
          <a:xfrm>
            <a:off x="4573707" y="4524477"/>
            <a:ext cx="3044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200" b="1" dirty="0"/>
              <a:t>Result:</a:t>
            </a:r>
          </a:p>
          <a:p>
            <a:pPr rtl="0"/>
            <a:r>
              <a:rPr lang="en-GB" sz="1200" dirty="0"/>
              <a:t>​The robot continuously compares the sensor signals:</a:t>
            </a:r>
          </a:p>
          <a:p>
            <a:pPr rtl="0"/>
            <a:r>
              <a:rPr lang="en-GB" sz="1200" dirty="0"/>
              <a:t>​</a:t>
            </a:r>
            <a:r>
              <a:rPr lang="en-GB" sz="1200" b="1" dirty="0"/>
              <a:t>High signal</a:t>
            </a:r>
            <a:r>
              <a:rPr lang="en-GB" sz="1200" dirty="0"/>
              <a:t> → white → </a:t>
            </a:r>
            <a:r>
              <a:rPr lang="en-GB" sz="1200" b="1" dirty="0"/>
              <a:t>adjust direction away</a:t>
            </a:r>
            <a:endParaRPr lang="en-GB" sz="1200" dirty="0"/>
          </a:p>
          <a:p>
            <a:pPr rtl="0"/>
            <a:r>
              <a:rPr lang="en-GB" sz="1200" dirty="0"/>
              <a:t>​</a:t>
            </a:r>
            <a:r>
              <a:rPr lang="en-GB" sz="1200" b="1" dirty="0"/>
              <a:t>Low signal</a:t>
            </a:r>
            <a:r>
              <a:rPr lang="en-GB" sz="1200" dirty="0"/>
              <a:t> → black → </a:t>
            </a:r>
            <a:r>
              <a:rPr lang="en-GB" sz="1200" b="1" dirty="0"/>
              <a:t>correct position back to the line</a:t>
            </a:r>
            <a:endParaRPr lang="en-GB" sz="1200" dirty="0"/>
          </a:p>
          <a:p>
            <a:pPr rtl="0"/>
            <a:r>
              <a:rPr lang="en-GB" sz="1200" dirty="0"/>
              <a:t>​This allows the robot to track the path precisely.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314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64D014-0817-D04B-9D16-10915000ED1F}"/>
              </a:ext>
            </a:extLst>
          </p:cNvPr>
          <p:cNvSpPr txBox="1"/>
          <p:nvPr/>
        </p:nvSpPr>
        <p:spPr>
          <a:xfrm>
            <a:off x="347118" y="7811720"/>
            <a:ext cx="1149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Components Used in the Line Follower Robot</a:t>
            </a:r>
            <a:endParaRPr lang="en-US" sz="36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61B99-60B5-9C19-6EC6-24470919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04" y="-3638921"/>
            <a:ext cx="4187990" cy="2793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536F0-47C6-3459-194C-1614F17F1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656" y="3773370"/>
            <a:ext cx="4116290" cy="2948318"/>
          </a:xfrm>
          <a:prstGeom prst="rect">
            <a:avLst/>
          </a:prstGeom>
        </p:spPr>
      </p:pic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21A4D30A-AFE0-4D27-9B87-C3CC6F5E683A}"/>
              </a:ext>
            </a:extLst>
          </p:cNvPr>
          <p:cNvSpPr/>
          <p:nvPr/>
        </p:nvSpPr>
        <p:spPr>
          <a:xfrm>
            <a:off x="216207" y="-3638921"/>
            <a:ext cx="7442044" cy="2793890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EEAB256A-4CA8-73C3-ED03-6BCB0F689E47}"/>
              </a:ext>
            </a:extLst>
          </p:cNvPr>
          <p:cNvSpPr/>
          <p:nvPr/>
        </p:nvSpPr>
        <p:spPr>
          <a:xfrm>
            <a:off x="12851092" y="3927798"/>
            <a:ext cx="7442044" cy="2793890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C5EAC-E829-4A00-1BF5-807157B77E48}"/>
              </a:ext>
            </a:extLst>
          </p:cNvPr>
          <p:cNvSpPr txBox="1"/>
          <p:nvPr/>
        </p:nvSpPr>
        <p:spPr>
          <a:xfrm>
            <a:off x="5180281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591E9-8421-44C2-21E3-E99C30D20DF5}"/>
              </a:ext>
            </a:extLst>
          </p:cNvPr>
          <p:cNvSpPr txBox="1"/>
          <p:nvPr/>
        </p:nvSpPr>
        <p:spPr>
          <a:xfrm>
            <a:off x="713120" y="-3522687"/>
            <a:ext cx="6792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1) IR Sensors (Infrared Sensors)</a:t>
            </a:r>
            <a:endParaRPr lang="en-GB" sz="2400" dirty="0">
              <a:solidFill>
                <a:schemeClr val="bg1"/>
              </a:solidFill>
            </a:endParaRP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Function:</a:t>
            </a:r>
            <a:r>
              <a:rPr lang="en-GB" sz="2400" dirty="0">
                <a:solidFill>
                  <a:schemeClr val="bg1"/>
                </a:solidFill>
              </a:rPr>
              <a:t> Detect the black line by measuring the reflection of IR light from the surface.</a:t>
            </a: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Role:</a:t>
            </a:r>
            <a:r>
              <a:rPr lang="en-GB" sz="2400" dirty="0">
                <a:solidFill>
                  <a:schemeClr val="bg1"/>
                </a:solidFill>
              </a:rPr>
              <a:t> Provide HIGH/LOW signals to the controller depending on the surface color.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D8239-6636-2B69-2563-2F1E03D67B1F}"/>
              </a:ext>
            </a:extLst>
          </p:cNvPr>
          <p:cNvSpPr txBox="1"/>
          <p:nvPr/>
        </p:nvSpPr>
        <p:spPr>
          <a:xfrm>
            <a:off x="13425923" y="4142450"/>
            <a:ext cx="6608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b="1" dirty="0">
                <a:solidFill>
                  <a:schemeClr val="bg1"/>
                </a:solidFill>
              </a:rPr>
              <a:t>2) Arduino Board</a:t>
            </a:r>
            <a:endParaRPr lang="en-GB" sz="2400" dirty="0">
              <a:solidFill>
                <a:schemeClr val="bg1"/>
              </a:solidFill>
            </a:endParaRP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Function:</a:t>
            </a:r>
            <a:r>
              <a:rPr lang="en-GB" sz="2400" dirty="0">
                <a:solidFill>
                  <a:schemeClr val="bg1"/>
                </a:solidFill>
              </a:rPr>
              <a:t> Acts as the main controller of the robot.</a:t>
            </a: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Role:</a:t>
            </a:r>
            <a:r>
              <a:rPr lang="en-GB" sz="2400" dirty="0">
                <a:solidFill>
                  <a:schemeClr val="bg1"/>
                </a:solidFill>
              </a:rPr>
              <a:t> Receives signals from IR sensors and makes decisions to control the motors according to the programmed code.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F1E67-E800-229B-7695-562C0124C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53F53-C96B-6A65-1624-28DB035A0BF4}"/>
              </a:ext>
            </a:extLst>
          </p:cNvPr>
          <p:cNvSpPr txBox="1"/>
          <p:nvPr/>
        </p:nvSpPr>
        <p:spPr>
          <a:xfrm>
            <a:off x="423919" y="136312"/>
            <a:ext cx="1149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Components Used in the Line Follower Robot</a:t>
            </a:r>
            <a:endParaRPr lang="en-US" sz="36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E12BA-1611-5806-168A-36B1DA1F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04" y="979480"/>
            <a:ext cx="4187990" cy="2793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323F1-122C-1A63-98C0-80570799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7" y="3773370"/>
            <a:ext cx="4116290" cy="2948318"/>
          </a:xfrm>
          <a:prstGeom prst="rect">
            <a:avLst/>
          </a:prstGeom>
        </p:spPr>
      </p:pic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62EF64E-93E5-EE79-D66E-22CC9AF96241}"/>
              </a:ext>
            </a:extLst>
          </p:cNvPr>
          <p:cNvSpPr/>
          <p:nvPr/>
        </p:nvSpPr>
        <p:spPr>
          <a:xfrm>
            <a:off x="144506" y="881061"/>
            <a:ext cx="7442044" cy="2793890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4D528EA-FFE5-848C-34C6-427068D500E6}"/>
              </a:ext>
            </a:extLst>
          </p:cNvPr>
          <p:cNvSpPr/>
          <p:nvPr/>
        </p:nvSpPr>
        <p:spPr>
          <a:xfrm>
            <a:off x="4605450" y="3927798"/>
            <a:ext cx="7442044" cy="2793890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CFDB-504E-C3F8-213F-2EEDB85A2638}"/>
              </a:ext>
            </a:extLst>
          </p:cNvPr>
          <p:cNvSpPr txBox="1"/>
          <p:nvPr/>
        </p:nvSpPr>
        <p:spPr>
          <a:xfrm>
            <a:off x="5180281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521FA-B166-1427-E564-C956CC9DA604}"/>
              </a:ext>
            </a:extLst>
          </p:cNvPr>
          <p:cNvSpPr txBox="1"/>
          <p:nvPr/>
        </p:nvSpPr>
        <p:spPr>
          <a:xfrm>
            <a:off x="641419" y="997295"/>
            <a:ext cx="6792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1) IR Sensors (Infrared Sensors)</a:t>
            </a:r>
            <a:endParaRPr lang="en-GB" sz="2400" dirty="0">
              <a:solidFill>
                <a:schemeClr val="bg1"/>
              </a:solidFill>
            </a:endParaRP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Function:</a:t>
            </a:r>
            <a:r>
              <a:rPr lang="en-GB" sz="2400" dirty="0">
                <a:solidFill>
                  <a:schemeClr val="bg1"/>
                </a:solidFill>
              </a:rPr>
              <a:t> Detect the black line by measuring the reflection of IR light from the surface.</a:t>
            </a: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Role:</a:t>
            </a:r>
            <a:r>
              <a:rPr lang="en-GB" sz="2400" dirty="0">
                <a:solidFill>
                  <a:schemeClr val="bg1"/>
                </a:solidFill>
              </a:rPr>
              <a:t> Provide HIGH/LOW signals to the controller depending on the surface color.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2E665-8802-F9D6-8C89-4966FF5772F4}"/>
              </a:ext>
            </a:extLst>
          </p:cNvPr>
          <p:cNvSpPr txBox="1"/>
          <p:nvPr/>
        </p:nvSpPr>
        <p:spPr>
          <a:xfrm>
            <a:off x="5180281" y="4142450"/>
            <a:ext cx="6608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400" b="1" dirty="0">
                <a:solidFill>
                  <a:schemeClr val="bg1"/>
                </a:solidFill>
              </a:rPr>
              <a:t>2) Arduino Board</a:t>
            </a:r>
            <a:endParaRPr lang="en-GB" sz="2400" dirty="0">
              <a:solidFill>
                <a:schemeClr val="bg1"/>
              </a:solidFill>
            </a:endParaRP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Function:</a:t>
            </a:r>
            <a:r>
              <a:rPr lang="en-GB" sz="2400" dirty="0">
                <a:solidFill>
                  <a:schemeClr val="bg1"/>
                </a:solidFill>
              </a:rPr>
              <a:t> Acts as the main controller of the robot.</a:t>
            </a:r>
          </a:p>
          <a:p>
            <a:pPr rtl="0"/>
            <a:r>
              <a:rPr lang="en-GB" sz="2400" dirty="0">
                <a:solidFill>
                  <a:schemeClr val="bg1"/>
                </a:solidFill>
              </a:rPr>
              <a:t>​</a:t>
            </a:r>
            <a:r>
              <a:rPr lang="en-GB" sz="2400" b="1" dirty="0">
                <a:solidFill>
                  <a:schemeClr val="bg1"/>
                </a:solidFill>
              </a:rPr>
              <a:t>Role:</a:t>
            </a:r>
            <a:r>
              <a:rPr lang="en-GB" sz="2400" dirty="0">
                <a:solidFill>
                  <a:schemeClr val="bg1"/>
                </a:solidFill>
              </a:rPr>
              <a:t> Receives signals from IR sensors and makes decisions to control the motors according to the programmed code.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3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9E12-B29C-883C-6328-8BB921A6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" y="7514462"/>
            <a:ext cx="3312861" cy="310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FA545-28D6-8EFB-6B77-AFD6D600F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023" y="3615343"/>
            <a:ext cx="2900438" cy="3141154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AB535D4-B366-EA0B-903A-FD1925D6FD41}"/>
              </a:ext>
            </a:extLst>
          </p:cNvPr>
          <p:cNvSpPr/>
          <p:nvPr/>
        </p:nvSpPr>
        <p:spPr>
          <a:xfrm>
            <a:off x="-10178737" y="376771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00762156-5F2C-DDEA-0DE1-3D04C12EB170}"/>
              </a:ext>
            </a:extLst>
          </p:cNvPr>
          <p:cNvSpPr/>
          <p:nvPr/>
        </p:nvSpPr>
        <p:spPr>
          <a:xfrm rot="10800000">
            <a:off x="-3082035" y="2240293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0A7AC3C3-2A47-E4D3-9EC8-CFA46E169362}"/>
              </a:ext>
            </a:extLst>
          </p:cNvPr>
          <p:cNvSpPr/>
          <p:nvPr/>
        </p:nvSpPr>
        <p:spPr>
          <a:xfrm>
            <a:off x="3938247" y="-4067871"/>
            <a:ext cx="8039669" cy="3079630"/>
          </a:xfrm>
          <a:prstGeom prst="snip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D4573-256E-854D-0BEE-DAD47BA4B59A}"/>
              </a:ext>
            </a:extLst>
          </p:cNvPr>
          <p:cNvSpPr txBox="1"/>
          <p:nvPr/>
        </p:nvSpPr>
        <p:spPr>
          <a:xfrm>
            <a:off x="-9331735" y="1114480"/>
            <a:ext cx="7577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3) Motor Driver (L298N / L298D)</a:t>
            </a:r>
          </a:p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​Function: Supplies the required current and voltage to the motors since the Arduino cannot drive them directly.</a:t>
            </a:r>
          </a:p>
          <a:p>
            <a:pPr rtl="0"/>
            <a:r>
              <a:rPr lang="en-GB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​Role: Controls motor direction (forward/backward/left/right) and speed using PWM.</a:t>
            </a:r>
          </a:p>
          <a:p>
            <a:pPr algn="l"/>
            <a:endParaRPr lang="en-US" b="1" i="1" dirty="0">
              <a:latin typeface="ADLaM Display" panose="02000000000000000000" pitchFamily="2" charset="0"/>
              <a:ea typeface="ADLaM Display" panose="02000000000000000000" pitchFamily="2" charset="0"/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BDFD0A99-0B9E-2638-0897-641F9CBC4E9C}"/>
              </a:ext>
            </a:extLst>
          </p:cNvPr>
          <p:cNvSpPr/>
          <p:nvPr/>
        </p:nvSpPr>
        <p:spPr>
          <a:xfrm rot="5400000">
            <a:off x="-3029357" y="446341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9A7043E-0073-E1C2-590C-7932637742C8}"/>
              </a:ext>
            </a:extLst>
          </p:cNvPr>
          <p:cNvSpPr/>
          <p:nvPr/>
        </p:nvSpPr>
        <p:spPr>
          <a:xfrm rot="16200000">
            <a:off x="-10248307" y="2131565"/>
            <a:ext cx="1327847" cy="1188707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1DFE0-2BBA-3F4F-E08F-DE6D4AF912AE}"/>
              </a:ext>
            </a:extLst>
          </p:cNvPr>
          <p:cNvSpPr txBox="1"/>
          <p:nvPr/>
        </p:nvSpPr>
        <p:spPr>
          <a:xfrm>
            <a:off x="4480518" y="-3689789"/>
            <a:ext cx="723655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/>
            <a:r>
              <a:rPr lang="en-GB" sz="2000" b="1" dirty="0">
                <a:solidFill>
                  <a:schemeClr val="bg1"/>
                </a:solidFill>
              </a:rPr>
              <a:t>4) DC Motors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r>
              <a:rPr lang="en-GB" sz="2000" dirty="0">
                <a:solidFill>
                  <a:schemeClr val="bg1"/>
                </a:solidFill>
              </a:rPr>
              <a:t>​</a:t>
            </a:r>
            <a:r>
              <a:rPr lang="en-GB" sz="2000" b="1" dirty="0">
                <a:solidFill>
                  <a:schemeClr val="bg1"/>
                </a:solidFill>
              </a:rPr>
              <a:t>Function:</a:t>
            </a:r>
            <a:r>
              <a:rPr lang="en-GB" sz="2000" dirty="0">
                <a:solidFill>
                  <a:schemeClr val="bg1"/>
                </a:solidFill>
              </a:rPr>
              <a:t> Convert electrical energy into rotational motion.</a:t>
            </a:r>
          </a:p>
          <a:p>
            <a:pPr rtl="0"/>
            <a:r>
              <a:rPr lang="en-GB" sz="2000" dirty="0">
                <a:solidFill>
                  <a:schemeClr val="bg1"/>
                </a:solidFill>
              </a:rPr>
              <a:t>​</a:t>
            </a:r>
            <a:r>
              <a:rPr lang="en-GB" sz="2000" b="1" dirty="0">
                <a:solidFill>
                  <a:schemeClr val="bg1"/>
                </a:solidFill>
              </a:rPr>
              <a:t>Role:</a:t>
            </a:r>
            <a:r>
              <a:rPr lang="en-GB" sz="2000" dirty="0">
                <a:solidFill>
                  <a:schemeClr val="bg1"/>
                </a:solidFill>
              </a:rPr>
              <a:t> Drive the robot’s wheels. </a:t>
            </a:r>
          </a:p>
          <a:p>
            <a:pPr lvl="1" rtl="0"/>
            <a:r>
              <a:rPr lang="en-GB" sz="2000" dirty="0">
                <a:solidFill>
                  <a:schemeClr val="bg1"/>
                </a:solidFill>
              </a:rPr>
              <a:t>​If both motors run at the same speed → robot moves straight.</a:t>
            </a:r>
          </a:p>
          <a:p>
            <a:pPr lvl="1" rtl="0"/>
            <a:r>
              <a:rPr lang="en-GB" sz="2000" dirty="0">
                <a:solidFill>
                  <a:schemeClr val="bg1"/>
                </a:solidFill>
              </a:rPr>
              <a:t>​If one motor is faster → robot turns.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1275</Words>
  <Application>Microsoft Office PowerPoint</Application>
  <PresentationFormat>شاشة عريضة</PresentationFormat>
  <Paragraphs>164</Paragraphs>
  <Slides>21</Slides>
  <Notes>1</Notes>
  <HiddenSlides>0</HiddenSlides>
  <MMClips>1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2" baseType="lpstr">
      <vt:lpstr>Mesh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adham sayed</dc:creator>
  <cp:lastModifiedBy>adham sayed</cp:lastModifiedBy>
  <cp:revision>19</cp:revision>
  <dcterms:created xsi:type="dcterms:W3CDTF">2025-12-04T21:29:58Z</dcterms:created>
  <dcterms:modified xsi:type="dcterms:W3CDTF">2025-12-12T19:58:55Z</dcterms:modified>
</cp:coreProperties>
</file>